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regular.fntdata"/><Relationship Id="rId25" Type="http://schemas.openxmlformats.org/officeDocument/2006/relationships/slide" Target="slides/slide21.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stgresql.org/downloa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rtl="0">
              <a:spcBef>
                <a:spcPts val="0"/>
              </a:spcBef>
              <a:buNone/>
            </a:pPr>
            <a:r>
              <a:rPr lang="zh-TW"/>
              <a:t>================================================================</a:t>
            </a:r>
          </a:p>
          <a:p>
            <a:pPr lvl="0">
              <a:spcBef>
                <a:spcPts val="0"/>
              </a:spcBef>
              <a:buNone/>
            </a:pPr>
            <a:r>
              <a:rPr lang="zh-TW"/>
              <a:t>把名字包裝成更精準(如利用單一功能) (都市計劃)台北市停車位供需可視化(分析)系統</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zh-TW" sz="1300">
                <a:solidFill>
                  <a:schemeClr val="accent1"/>
                </a:solidFill>
                <a:latin typeface="Lato"/>
                <a:ea typeface="Lato"/>
                <a:cs typeface="Lato"/>
                <a:sym typeface="Lato"/>
              </a:rPr>
              <a:t>我們要把shapefile換成熱點圖，可是熱點圖只是一層照片，所以我們要把照片分層，變成raster。</a:t>
            </a:r>
          </a:p>
          <a:p>
            <a:pPr lvl="0" rtl="0">
              <a:lnSpc>
                <a:spcPct val="115000"/>
              </a:lnSpc>
              <a:spcBef>
                <a:spcPts val="0"/>
              </a:spcBef>
              <a:spcAft>
                <a:spcPts val="1600"/>
              </a:spcAft>
              <a:buNone/>
            </a:pPr>
            <a:r>
              <a:rPr lang="zh-TW" sz="1300">
                <a:solidFill>
                  <a:schemeClr val="accent1"/>
                </a:solidFill>
                <a:latin typeface="Lato"/>
                <a:ea typeface="Lato"/>
                <a:cs typeface="Lato"/>
                <a:sym typeface="Lato"/>
              </a:rPr>
              <a:t>然後，我們要把raster變成vector，但是注意單單的轉換，vector檔會產生很多很密集的點，所以我們要把vector 重新定義就可以放上去我們使用的系統。</a:t>
            </a:r>
          </a:p>
          <a:p>
            <a:pPr lvl="0" rtl="0">
              <a:lnSpc>
                <a:spcPct val="115000"/>
              </a:lnSpc>
              <a:spcBef>
                <a:spcPts val="0"/>
              </a:spcBef>
              <a:spcAft>
                <a:spcPts val="1600"/>
              </a:spcAft>
              <a:buNone/>
            </a:pPr>
            <a:r>
              <a:rPr lang="zh-TW" sz="1300">
                <a:solidFill>
                  <a:schemeClr val="accent1"/>
                </a:solidFill>
                <a:latin typeface="Lato"/>
                <a:ea typeface="Lato"/>
                <a:cs typeface="Lato"/>
                <a:sym typeface="Lato"/>
              </a:rPr>
              <a:t>注意點對點的比較有點難，因為要一個點裡有好幾筆資料，所以我們會把資料變成區域性的比較。</a:t>
            </a: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TW"/>
              <a:t>在結束了一天的疲勞要回到家</a:t>
            </a:r>
          </a:p>
          <a:p>
            <a:pPr lvl="0">
              <a:spcBef>
                <a:spcPts val="0"/>
              </a:spcBef>
              <a:buNone/>
            </a:pPr>
            <a:r>
              <a:rPr lang="zh-TW"/>
              <a:t>================================================================</a:t>
            </a:r>
          </a:p>
          <a:p>
            <a:pPr lvl="0">
              <a:spcBef>
                <a:spcPts val="0"/>
              </a:spcBef>
              <a:buNone/>
            </a:pPr>
            <a:r>
              <a:rPr lang="zh-TW"/>
              <a:t>開發可視化系統來呈</a:t>
            </a:r>
            <a:r>
              <a:rPr lang="zh-TW"/>
              <a:t>現出付費停車位的供需</a:t>
            </a:r>
          </a:p>
          <a:p>
            <a:pPr lvl="0">
              <a:spcBef>
                <a:spcPts val="0"/>
              </a:spcBef>
              <a:buNone/>
            </a:pPr>
            <a:r>
              <a:rPr lang="zh-TW"/>
              <a:t>市政人員在規劃停車格時沒有一個分析的系統，讓各地區有相應的停車格。</a:t>
            </a:r>
          </a:p>
          <a:p>
            <a:pPr lvl="0">
              <a:spcBef>
                <a:spcPts val="0"/>
              </a:spcBef>
              <a:buNone/>
            </a:pPr>
            <a:r>
              <a:rPr lang="zh-TW"/>
              <a:t>系統是給都市規劃人員跟市政府用</a:t>
            </a:r>
          </a:p>
          <a:p>
            <a:pPr lvl="0">
              <a:spcBef>
                <a:spcPts val="0"/>
              </a:spcBef>
              <a:buNone/>
            </a:pPr>
            <a:r>
              <a:rPr lang="zh-TW"/>
              <a:t>1頁空間</a:t>
            </a:r>
          </a:p>
          <a:p>
            <a:pPr lvl="0">
              <a:spcBef>
                <a:spcPts val="0"/>
              </a:spcBef>
              <a:buNone/>
            </a:pPr>
            <a:r>
              <a:rPr lang="zh-TW"/>
              <a:t>第2點delete</a:t>
            </a:r>
          </a:p>
          <a:p>
            <a:pPr lvl="0">
              <a:spcBef>
                <a:spcPts val="0"/>
              </a:spcBef>
              <a:buNone/>
            </a:pPr>
            <a:r>
              <a:rPr lang="zh-TW"/>
              <a:t>(找住宅的停車格)</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TW"/>
              <a:t>使用情形我們取停車格使用率</a:t>
            </a:r>
          </a:p>
          <a:p>
            <a:pPr lvl="0">
              <a:spcBef>
                <a:spcPts val="0"/>
              </a:spcBef>
              <a:buNone/>
            </a:pPr>
            <a:r>
              <a:rPr lang="zh-TW"/>
              <a:t>使用率分為0~1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TW"/>
              <a:t>黃色為直觀需改善</a:t>
            </a:r>
          </a:p>
          <a:p>
            <a:pPr lvl="0">
              <a:spcBef>
                <a:spcPts val="0"/>
              </a:spcBef>
              <a:buNone/>
            </a:pPr>
            <a:r>
              <a:rPr lang="zh-TW"/>
              <a:t>紅色為需搭配車輛登記情形去做判斷&amp;有待觀察</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zh-TW"/>
              <a:t>=======================================</a:t>
            </a:r>
          </a:p>
          <a:p>
            <a:pPr lvl="0">
              <a:spcBef>
                <a:spcPts val="0"/>
              </a:spcBef>
              <a:buNone/>
            </a:pPr>
            <a:r>
              <a:rPr lang="zh-TW"/>
              <a:t>每個行政區/里? 停車位夠/不夠(用紅色呈</a:t>
            </a:r>
            <a:r>
              <a:rPr lang="zh-TW"/>
              <a:t>現)</a:t>
            </a:r>
          </a:p>
          <a:p>
            <a:pPr lvl="0">
              <a:spcBef>
                <a:spcPts val="0"/>
              </a:spcBef>
              <a:buNone/>
            </a:pPr>
            <a:r>
              <a:rPr lang="zh-TW"/>
              <a:t>需求用顏色跟圖形大小來把各資料關連起來</a:t>
            </a:r>
          </a:p>
          <a:p>
            <a:pPr lvl="0">
              <a:spcBef>
                <a:spcPts val="0"/>
              </a:spcBef>
              <a:buNone/>
            </a:pPr>
            <a:r>
              <a:rPr lang="zh-TW"/>
              <a:t>使用者/目的要再明確</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zh-TW"/>
              <a:t>shp 為得到的資料，圖片為地理資訊，shp的來為不論是爬蟲亦或是現有，都須經處理</a:t>
            </a:r>
          </a:p>
          <a:p>
            <a:pPr lvl="0">
              <a:spcBef>
                <a:spcPts val="0"/>
              </a:spcBef>
              <a:buNone/>
            </a:pPr>
            <a:r>
              <a:rPr lang="zh-TW"/>
              <a:t>之後匯入資料庫</a:t>
            </a:r>
            <a:r>
              <a:rPr lang="zh-TW" sz="1200" u="sng">
                <a:solidFill>
                  <a:srgbClr val="0366D6"/>
                </a:solidFill>
                <a:hlinkClick r:id="rId2"/>
              </a:rPr>
              <a:t>PostgreSQL</a:t>
            </a:r>
            <a:r>
              <a:rPr lang="zh-TW"/>
              <a:t> 透過pgAdmin管理 特色是有postgis，會進行資料的處理與整體的疊加以及轉換 不論是產生 hotspot 或 raster 或其他</a:t>
            </a:r>
          </a:p>
          <a:p>
            <a:pPr lvl="0">
              <a:spcBef>
                <a:spcPts val="0"/>
              </a:spcBef>
              <a:buNone/>
            </a:pPr>
            <a:r>
              <a:rPr lang="zh-TW"/>
              <a:t>最後透過mapbox呈現地圖(類似google map) 然後three.js 動畫呈現</a:t>
            </a:r>
          </a:p>
          <a:p>
            <a:pPr lvl="0">
              <a:spcBef>
                <a:spcPts val="0"/>
              </a:spcBef>
              <a:buNone/>
            </a:pPr>
            <a:r>
              <a:rPr lang="zh-TW"/>
              <a:t>透過調整顯現出資料密集的區域</a:t>
            </a:r>
          </a:p>
          <a:p>
            <a:pPr lvl="0">
              <a:spcBef>
                <a:spcPts val="0"/>
              </a:spcBef>
              <a:buNone/>
            </a:pPr>
            <a:r>
              <a:rPr lang="zh-TW"/>
              <a:t>圈圈是noe4j</a:t>
            </a:r>
          </a:p>
          <a:p>
            <a:pPr lvl="0">
              <a:spcBef>
                <a:spcPts val="0"/>
              </a:spcBef>
              <a:buNone/>
            </a:pPr>
            <a:r>
              <a:rPr lang="zh-TW"/>
              <a:t>最後再自行找出關聯性</a:t>
            </a:r>
          </a:p>
          <a:p>
            <a:pPr lvl="0">
              <a:spcBef>
                <a:spcPts val="0"/>
              </a:spcBef>
              <a:buNone/>
            </a:pPr>
            <a:r>
              <a:t/>
            </a:r>
            <a:endParaRPr/>
          </a:p>
          <a:p>
            <a:pPr lvl="0">
              <a:spcBef>
                <a:spcPts val="0"/>
              </a:spcBef>
              <a:buNone/>
            </a:pPr>
            <a:r>
              <a:rPr lang="zh-TW"/>
              <a:t>系統好處為現有的只能進行兩筆資料，可這能同時處理多種並交叉比對</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zh-TW"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jpg"/><Relationship Id="rId5"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cesandoval/PaintingwithData_Riyadh" TargetMode="External"/><Relationship Id="rId4" Type="http://schemas.openxmlformats.org/officeDocument/2006/relationships/hyperlink" Target="http://www.qgis.org/en/site/" TargetMode="External"/><Relationship Id="rId5" Type="http://schemas.openxmlformats.org/officeDocument/2006/relationships/hyperlink" Target="https://www.postgresql.org/" TargetMode="External"/><Relationship Id="rId6" Type="http://schemas.openxmlformats.org/officeDocument/2006/relationships/hyperlink" Target="http://data.taipei/" TargetMode="External"/><Relationship Id="rId7" Type="http://schemas.openxmlformats.org/officeDocument/2006/relationships/hyperlink" Target="https://data.gov.t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464475" y="1322450"/>
            <a:ext cx="8517900" cy="1664700"/>
          </a:xfrm>
          <a:prstGeom prst="rect">
            <a:avLst/>
          </a:prstGeom>
        </p:spPr>
        <p:txBody>
          <a:bodyPr anchorCtr="0" anchor="t" bIns="91425" lIns="91425" rIns="91425" wrap="square" tIns="91425">
            <a:noAutofit/>
          </a:bodyPr>
          <a:lstStyle/>
          <a:p>
            <a:pPr lvl="0" algn="ctr">
              <a:spcBef>
                <a:spcPts val="0"/>
              </a:spcBef>
              <a:buNone/>
            </a:pPr>
            <a:r>
              <a:rPr lang="zh-TW"/>
              <a:t>台北市住宅停車位</a:t>
            </a:r>
          </a:p>
          <a:p>
            <a:pPr lvl="0" algn="ctr">
              <a:spcBef>
                <a:spcPts val="0"/>
              </a:spcBef>
              <a:buNone/>
            </a:pPr>
            <a:r>
              <a:rPr lang="zh-TW"/>
              <a:t>供需可視化系統</a:t>
            </a:r>
          </a:p>
        </p:txBody>
      </p:sp>
      <p:sp>
        <p:nvSpPr>
          <p:cNvPr id="87" name="Shape 87"/>
          <p:cNvSpPr txBox="1"/>
          <p:nvPr>
            <p:ph idx="1" type="subTitle"/>
          </p:nvPr>
        </p:nvSpPr>
        <p:spPr>
          <a:xfrm>
            <a:off x="805825" y="3172900"/>
            <a:ext cx="7688100" cy="1970700"/>
          </a:xfrm>
          <a:prstGeom prst="rect">
            <a:avLst/>
          </a:prstGeom>
        </p:spPr>
        <p:txBody>
          <a:bodyPr anchorCtr="0" anchor="t" bIns="91425" lIns="91425" rIns="91425" wrap="square" tIns="91425">
            <a:noAutofit/>
          </a:bodyPr>
          <a:lstStyle/>
          <a:p>
            <a:pPr lvl="0">
              <a:spcBef>
                <a:spcPts val="0"/>
              </a:spcBef>
              <a:buNone/>
            </a:pPr>
            <a:r>
              <a:rPr b="1" lang="zh-TW" sz="3000">
                <a:solidFill>
                  <a:schemeClr val="dk2"/>
                </a:solidFill>
                <a:latin typeface="Raleway"/>
                <a:ea typeface="Raleway"/>
                <a:cs typeface="Raleway"/>
                <a:sym typeface="Raleway"/>
              </a:rPr>
              <a:t>指導老師: 謝東儒教授</a:t>
            </a:r>
          </a:p>
          <a:p>
            <a:pPr lvl="0">
              <a:spcBef>
                <a:spcPts val="0"/>
              </a:spcBef>
              <a:buNone/>
            </a:pPr>
            <a:r>
              <a:rPr b="1" lang="zh-TW" sz="3000">
                <a:solidFill>
                  <a:schemeClr val="dk2"/>
                </a:solidFill>
                <a:latin typeface="Raleway"/>
                <a:ea typeface="Raleway"/>
                <a:cs typeface="Raleway"/>
                <a:sym typeface="Raleway"/>
              </a:rPr>
              <a:t>學生: 102590050 樊家麟</a:t>
            </a:r>
          </a:p>
          <a:p>
            <a:pPr lvl="0">
              <a:spcBef>
                <a:spcPts val="0"/>
              </a:spcBef>
              <a:buNone/>
            </a:pPr>
            <a:r>
              <a:rPr b="1" lang="zh-TW" sz="3000">
                <a:solidFill>
                  <a:schemeClr val="dk2"/>
                </a:solidFill>
                <a:latin typeface="Raleway"/>
                <a:ea typeface="Raleway"/>
                <a:cs typeface="Raleway"/>
                <a:sym typeface="Raleway"/>
              </a:rPr>
              <a:t>          102590452 胡智傑</a:t>
            </a:r>
          </a:p>
        </p:txBody>
      </p:sp>
      <p:sp>
        <p:nvSpPr>
          <p:cNvPr id="88" name="Shape 8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727650" y="638450"/>
            <a:ext cx="7688700" cy="535200"/>
          </a:xfrm>
          <a:prstGeom prst="rect">
            <a:avLst/>
          </a:prstGeom>
        </p:spPr>
        <p:txBody>
          <a:bodyPr anchorCtr="0" anchor="t" bIns="91425" lIns="91425" rIns="91425" wrap="square" tIns="91425">
            <a:noAutofit/>
          </a:bodyPr>
          <a:lstStyle/>
          <a:p>
            <a:pPr lvl="0">
              <a:spcBef>
                <a:spcPts val="0"/>
              </a:spcBef>
              <a:buNone/>
            </a:pPr>
            <a:r>
              <a:rPr lang="zh-TW"/>
              <a:t>資料的處理 &lt;Data Crawling&gt;</a:t>
            </a:r>
          </a:p>
        </p:txBody>
      </p:sp>
      <p:sp>
        <p:nvSpPr>
          <p:cNvPr id="165" name="Shape 16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螢幕快照 2017-10-12 05.25.04.png" id="166" name="Shape 166"/>
          <p:cNvPicPr preferRelativeResize="0"/>
          <p:nvPr/>
        </p:nvPicPr>
        <p:blipFill>
          <a:blip r:embed="rId3">
            <a:alphaModFix/>
          </a:blip>
          <a:stretch>
            <a:fillRect/>
          </a:stretch>
        </p:blipFill>
        <p:spPr>
          <a:xfrm>
            <a:off x="5177550" y="1373978"/>
            <a:ext cx="3151040" cy="3744824"/>
          </a:xfrm>
          <a:prstGeom prst="rect">
            <a:avLst/>
          </a:prstGeom>
          <a:noFill/>
          <a:ln cap="flat" cmpd="sng" w="9525">
            <a:solidFill>
              <a:schemeClr val="dk2"/>
            </a:solidFill>
            <a:prstDash val="solid"/>
            <a:round/>
            <a:headEnd len="med" w="med" type="none"/>
            <a:tailEnd len="med" w="med" type="none"/>
          </a:ln>
        </p:spPr>
      </p:pic>
      <p:pic>
        <p:nvPicPr>
          <p:cNvPr descr="擷取.JPG" id="167" name="Shape 167"/>
          <p:cNvPicPr preferRelativeResize="0"/>
          <p:nvPr/>
        </p:nvPicPr>
        <p:blipFill>
          <a:blip r:embed="rId4">
            <a:alphaModFix/>
          </a:blip>
          <a:stretch>
            <a:fillRect/>
          </a:stretch>
        </p:blipFill>
        <p:spPr>
          <a:xfrm>
            <a:off x="1440250" y="1373975"/>
            <a:ext cx="3151050" cy="2395538"/>
          </a:xfrm>
          <a:prstGeom prst="rect">
            <a:avLst/>
          </a:prstGeom>
          <a:noFill/>
          <a:ln cap="flat" cmpd="sng" w="9525">
            <a:solidFill>
              <a:schemeClr val="dk2"/>
            </a:solidFill>
            <a:prstDash val="solid"/>
            <a:round/>
            <a:headEnd len="med" w="med" type="none"/>
            <a:tailEnd len="med" w="med" type="none"/>
          </a:ln>
        </p:spPr>
      </p:pic>
      <p:pic>
        <p:nvPicPr>
          <p:cNvPr descr="Untitled Diagram (1).jpg" id="168" name="Shape 168"/>
          <p:cNvPicPr preferRelativeResize="0"/>
          <p:nvPr/>
        </p:nvPicPr>
        <p:blipFill>
          <a:blip r:embed="rId5">
            <a:alphaModFix/>
          </a:blip>
          <a:stretch>
            <a:fillRect/>
          </a:stretch>
        </p:blipFill>
        <p:spPr>
          <a:xfrm>
            <a:off x="95175" y="3858275"/>
            <a:ext cx="3594400" cy="1221025"/>
          </a:xfrm>
          <a:prstGeom prst="rect">
            <a:avLst/>
          </a:prstGeom>
          <a:noFill/>
          <a:ln>
            <a:noFill/>
          </a:ln>
        </p:spPr>
      </p:pic>
      <p:sp>
        <p:nvSpPr>
          <p:cNvPr id="169" name="Shape 169"/>
          <p:cNvSpPr/>
          <p:nvPr/>
        </p:nvSpPr>
        <p:spPr>
          <a:xfrm>
            <a:off x="57700" y="3784938"/>
            <a:ext cx="548700" cy="13677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727650" y="642400"/>
            <a:ext cx="7688700" cy="535200"/>
          </a:xfrm>
          <a:prstGeom prst="rect">
            <a:avLst/>
          </a:prstGeom>
        </p:spPr>
        <p:txBody>
          <a:bodyPr anchorCtr="0" anchor="t" bIns="91425" lIns="91425" rIns="91425" wrap="square" tIns="91425">
            <a:noAutofit/>
          </a:bodyPr>
          <a:lstStyle/>
          <a:p>
            <a:pPr lvl="0" rtl="0">
              <a:spcBef>
                <a:spcPts val="0"/>
              </a:spcBef>
              <a:buNone/>
            </a:pPr>
            <a:r>
              <a:rPr lang="zh-TW"/>
              <a:t>資料的處理</a:t>
            </a:r>
          </a:p>
        </p:txBody>
      </p:sp>
      <p:sp>
        <p:nvSpPr>
          <p:cNvPr id="175" name="Shape 17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
        <p:nvSpPr>
          <p:cNvPr id="176" name="Shape 176"/>
          <p:cNvSpPr txBox="1"/>
          <p:nvPr/>
        </p:nvSpPr>
        <p:spPr>
          <a:xfrm>
            <a:off x="368950" y="4693550"/>
            <a:ext cx="3174600" cy="717000"/>
          </a:xfrm>
          <a:prstGeom prst="rect">
            <a:avLst/>
          </a:prstGeom>
          <a:noFill/>
          <a:ln>
            <a:noFill/>
          </a:ln>
        </p:spPr>
        <p:txBody>
          <a:bodyPr anchorCtr="0" anchor="t" bIns="91425" lIns="91425" rIns="91425" wrap="square" tIns="91425">
            <a:noAutofit/>
          </a:bodyPr>
          <a:lstStyle/>
          <a:p>
            <a:pPr lvl="0" rtl="0">
              <a:spcBef>
                <a:spcPts val="0"/>
              </a:spcBef>
              <a:buNone/>
            </a:pPr>
            <a:r>
              <a:rPr lang="zh-TW"/>
              <a:t>Google Maps Geocoding API Python</a:t>
            </a:r>
          </a:p>
        </p:txBody>
      </p:sp>
      <p:pic>
        <p:nvPicPr>
          <p:cNvPr id="177" name="Shape 177"/>
          <p:cNvPicPr preferRelativeResize="0"/>
          <p:nvPr/>
        </p:nvPicPr>
        <p:blipFill rotWithShape="1">
          <a:blip r:embed="rId3">
            <a:alphaModFix/>
          </a:blip>
          <a:srcRect b="23730" l="1907" r="61187" t="4533"/>
          <a:stretch/>
        </p:blipFill>
        <p:spPr>
          <a:xfrm>
            <a:off x="4115050" y="201550"/>
            <a:ext cx="4519277" cy="4941950"/>
          </a:xfrm>
          <a:prstGeom prst="rect">
            <a:avLst/>
          </a:prstGeom>
          <a:noFill/>
          <a:ln cap="flat" cmpd="sng" w="9525">
            <a:solidFill>
              <a:srgbClr val="FF0000"/>
            </a:solidFill>
            <a:prstDash val="solid"/>
            <a:round/>
            <a:headEnd len="med" w="med" type="none"/>
            <a:tailEnd len="med" w="med" type="none"/>
          </a:ln>
        </p:spPr>
      </p:pic>
      <p:sp>
        <p:nvSpPr>
          <p:cNvPr id="178" name="Shape 178"/>
          <p:cNvSpPr txBox="1"/>
          <p:nvPr/>
        </p:nvSpPr>
        <p:spPr>
          <a:xfrm>
            <a:off x="6524075" y="773350"/>
            <a:ext cx="1386600" cy="273300"/>
          </a:xfrm>
          <a:prstGeom prst="rect">
            <a:avLst/>
          </a:prstGeom>
          <a:noFill/>
          <a:ln>
            <a:noFill/>
          </a:ln>
        </p:spPr>
        <p:txBody>
          <a:bodyPr anchorCtr="0" anchor="t" bIns="91425" lIns="91425" rIns="91425" wrap="square" tIns="91425">
            <a:noAutofit/>
          </a:bodyPr>
          <a:lstStyle/>
          <a:p>
            <a:pPr lvl="0">
              <a:spcBef>
                <a:spcPts val="0"/>
              </a:spcBef>
              <a:buNone/>
            </a:pPr>
            <a:r>
              <a:rPr lang="zh-TW">
                <a:solidFill>
                  <a:srgbClr val="FFFFFF"/>
                </a:solidFill>
              </a:rPr>
              <a:t>Google API</a:t>
            </a:r>
          </a:p>
        </p:txBody>
      </p:sp>
      <p:sp>
        <p:nvSpPr>
          <p:cNvPr id="179" name="Shape 179"/>
          <p:cNvSpPr txBox="1"/>
          <p:nvPr/>
        </p:nvSpPr>
        <p:spPr>
          <a:xfrm>
            <a:off x="6342225" y="2358150"/>
            <a:ext cx="1516500" cy="338400"/>
          </a:xfrm>
          <a:prstGeom prst="rect">
            <a:avLst/>
          </a:prstGeom>
          <a:noFill/>
          <a:ln>
            <a:noFill/>
          </a:ln>
        </p:spPr>
        <p:txBody>
          <a:bodyPr anchorCtr="0" anchor="t" bIns="91425" lIns="91425" rIns="91425" wrap="square" tIns="91425">
            <a:noAutofit/>
          </a:bodyPr>
          <a:lstStyle/>
          <a:p>
            <a:pPr lvl="0">
              <a:spcBef>
                <a:spcPts val="0"/>
              </a:spcBef>
              <a:buNone/>
            </a:pPr>
            <a:r>
              <a:rPr lang="zh-TW">
                <a:solidFill>
                  <a:srgbClr val="FFFFFF"/>
                </a:solidFill>
              </a:rPr>
              <a:t>API 使用之參數</a:t>
            </a:r>
          </a:p>
        </p:txBody>
      </p:sp>
      <p:cxnSp>
        <p:nvCxnSpPr>
          <p:cNvPr id="180" name="Shape 180"/>
          <p:cNvCxnSpPr>
            <a:stCxn id="178" idx="1"/>
          </p:cNvCxnSpPr>
          <p:nvPr/>
        </p:nvCxnSpPr>
        <p:spPr>
          <a:xfrm rot="10800000">
            <a:off x="6168875" y="793900"/>
            <a:ext cx="355200" cy="116100"/>
          </a:xfrm>
          <a:prstGeom prst="straightConnector1">
            <a:avLst/>
          </a:prstGeom>
          <a:noFill/>
          <a:ln cap="flat" cmpd="sng" w="9525">
            <a:solidFill>
              <a:srgbClr val="FFFFFF"/>
            </a:solidFill>
            <a:prstDash val="solid"/>
            <a:round/>
            <a:headEnd len="lg" w="lg" type="none"/>
            <a:tailEnd len="lg" w="lg" type="triangle"/>
          </a:ln>
        </p:spPr>
      </p:cxnSp>
      <p:cxnSp>
        <p:nvCxnSpPr>
          <p:cNvPr id="181" name="Shape 181"/>
          <p:cNvCxnSpPr>
            <a:stCxn id="179" idx="1"/>
          </p:cNvCxnSpPr>
          <p:nvPr/>
        </p:nvCxnSpPr>
        <p:spPr>
          <a:xfrm flipH="1">
            <a:off x="5945925" y="2527350"/>
            <a:ext cx="396300" cy="5400"/>
          </a:xfrm>
          <a:prstGeom prst="straightConnector1">
            <a:avLst/>
          </a:prstGeom>
          <a:noFill/>
          <a:ln cap="flat" cmpd="sng" w="9525">
            <a:solidFill>
              <a:srgbClr val="FFFFFF"/>
            </a:solidFill>
            <a:prstDash val="solid"/>
            <a:round/>
            <a:headEnd len="lg" w="lg" type="none"/>
            <a:tailEnd len="lg" w="lg" type="triangle"/>
          </a:ln>
        </p:spPr>
      </p:cxnSp>
      <p:pic>
        <p:nvPicPr>
          <p:cNvPr descr="Untitled Diagram (1).jpg" id="182" name="Shape 182"/>
          <p:cNvPicPr preferRelativeResize="0"/>
          <p:nvPr/>
        </p:nvPicPr>
        <p:blipFill>
          <a:blip r:embed="rId4">
            <a:alphaModFix/>
          </a:blip>
          <a:stretch>
            <a:fillRect/>
          </a:stretch>
        </p:blipFill>
        <p:spPr>
          <a:xfrm>
            <a:off x="82233" y="1734488"/>
            <a:ext cx="3753467" cy="1623947"/>
          </a:xfrm>
          <a:prstGeom prst="rect">
            <a:avLst/>
          </a:prstGeom>
          <a:noFill/>
          <a:ln>
            <a:noFill/>
          </a:ln>
        </p:spPr>
      </p:pic>
      <p:sp>
        <p:nvSpPr>
          <p:cNvPr id="183" name="Shape 183"/>
          <p:cNvSpPr/>
          <p:nvPr/>
        </p:nvSpPr>
        <p:spPr>
          <a:xfrm>
            <a:off x="43100" y="1636950"/>
            <a:ext cx="572700" cy="1818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695300" y="635575"/>
            <a:ext cx="7688700" cy="535200"/>
          </a:xfrm>
          <a:prstGeom prst="rect">
            <a:avLst/>
          </a:prstGeom>
        </p:spPr>
        <p:txBody>
          <a:bodyPr anchorCtr="0" anchor="t" bIns="91425" lIns="91425" rIns="91425" wrap="square" tIns="91425">
            <a:noAutofit/>
          </a:bodyPr>
          <a:lstStyle/>
          <a:p>
            <a:pPr lvl="0">
              <a:spcBef>
                <a:spcPts val="0"/>
              </a:spcBef>
              <a:buNone/>
            </a:pPr>
            <a:r>
              <a:rPr lang="zh-TW"/>
              <a:t>資料的處理 &lt;GeoCoding&gt;</a:t>
            </a:r>
          </a:p>
        </p:txBody>
      </p:sp>
      <p:sp>
        <p:nvSpPr>
          <p:cNvPr id="189" name="Shape 18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螢幕快照 2017-10-12 04.13.05.png" id="190" name="Shape 190"/>
          <p:cNvPicPr preferRelativeResize="0"/>
          <p:nvPr/>
        </p:nvPicPr>
        <p:blipFill>
          <a:blip r:embed="rId3">
            <a:alphaModFix/>
          </a:blip>
          <a:stretch>
            <a:fillRect/>
          </a:stretch>
        </p:blipFill>
        <p:spPr>
          <a:xfrm>
            <a:off x="3064549" y="1143150"/>
            <a:ext cx="5705426" cy="4000298"/>
          </a:xfrm>
          <a:prstGeom prst="rect">
            <a:avLst/>
          </a:prstGeom>
          <a:noFill/>
          <a:ln>
            <a:noFill/>
          </a:ln>
        </p:spPr>
      </p:pic>
      <p:sp>
        <p:nvSpPr>
          <p:cNvPr id="191" name="Shape 191"/>
          <p:cNvSpPr txBox="1"/>
          <p:nvPr/>
        </p:nvSpPr>
        <p:spPr>
          <a:xfrm>
            <a:off x="257575" y="4588150"/>
            <a:ext cx="3607500" cy="717000"/>
          </a:xfrm>
          <a:prstGeom prst="rect">
            <a:avLst/>
          </a:prstGeom>
          <a:noFill/>
          <a:ln>
            <a:noFill/>
          </a:ln>
        </p:spPr>
        <p:txBody>
          <a:bodyPr anchorCtr="0" anchor="t" bIns="91425" lIns="91425" rIns="91425" wrap="square" tIns="91425">
            <a:noAutofit/>
          </a:bodyPr>
          <a:lstStyle/>
          <a:p>
            <a:pPr lvl="0" rtl="0">
              <a:spcBef>
                <a:spcPts val="0"/>
              </a:spcBef>
              <a:buNone/>
            </a:pPr>
            <a:r>
              <a:rPr lang="zh-TW"/>
              <a:t>Google Maps Geocoding API</a:t>
            </a:r>
          </a:p>
          <a:p>
            <a:pPr lvl="0" rtl="0">
              <a:spcBef>
                <a:spcPts val="0"/>
              </a:spcBef>
              <a:buNone/>
            </a:pPr>
            <a:r>
              <a:rPr lang="zh-TW"/>
              <a:t>JavaScript</a:t>
            </a:r>
          </a:p>
        </p:txBody>
      </p:sp>
      <p:pic>
        <p:nvPicPr>
          <p:cNvPr descr="Untitled Diagram (1).jpg" id="192" name="Shape 192"/>
          <p:cNvPicPr preferRelativeResize="0"/>
          <p:nvPr/>
        </p:nvPicPr>
        <p:blipFill>
          <a:blip r:embed="rId4">
            <a:alphaModFix/>
          </a:blip>
          <a:stretch>
            <a:fillRect/>
          </a:stretch>
        </p:blipFill>
        <p:spPr>
          <a:xfrm>
            <a:off x="72358" y="1710977"/>
            <a:ext cx="2806243" cy="1232513"/>
          </a:xfrm>
          <a:prstGeom prst="rect">
            <a:avLst/>
          </a:prstGeom>
          <a:noFill/>
          <a:ln>
            <a:noFill/>
          </a:ln>
        </p:spPr>
      </p:pic>
      <p:sp>
        <p:nvSpPr>
          <p:cNvPr id="193" name="Shape 193"/>
          <p:cNvSpPr/>
          <p:nvPr/>
        </p:nvSpPr>
        <p:spPr>
          <a:xfrm>
            <a:off x="43100" y="1636950"/>
            <a:ext cx="428100" cy="1380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727650" y="642400"/>
            <a:ext cx="7688700" cy="535200"/>
          </a:xfrm>
          <a:prstGeom prst="rect">
            <a:avLst/>
          </a:prstGeom>
        </p:spPr>
        <p:txBody>
          <a:bodyPr anchorCtr="0" anchor="t" bIns="91425" lIns="91425" rIns="91425" wrap="square" tIns="91425">
            <a:noAutofit/>
          </a:bodyPr>
          <a:lstStyle/>
          <a:p>
            <a:pPr lvl="0">
              <a:spcBef>
                <a:spcPts val="0"/>
              </a:spcBef>
              <a:buNone/>
            </a:pPr>
            <a:r>
              <a:rPr lang="zh-TW"/>
              <a:t>地理資訊的處理</a:t>
            </a:r>
          </a:p>
        </p:txBody>
      </p:sp>
      <p:sp>
        <p:nvSpPr>
          <p:cNvPr id="199" name="Shape 199"/>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rPr lang="zh-TW"/>
              <a:t>借助程式 : </a:t>
            </a:r>
          </a:p>
          <a:p>
            <a:pPr lvl="0">
              <a:spcBef>
                <a:spcPts val="0"/>
              </a:spcBef>
              <a:buNone/>
            </a:pPr>
            <a:r>
              <a:t/>
            </a:r>
            <a:endParaRPr/>
          </a:p>
        </p:txBody>
      </p:sp>
      <p:sp>
        <p:nvSpPr>
          <p:cNvPr id="200" name="Shape 20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
        <p:nvSpPr>
          <p:cNvPr id="201" name="Shape 201"/>
          <p:cNvSpPr txBox="1"/>
          <p:nvPr/>
        </p:nvSpPr>
        <p:spPr>
          <a:xfrm>
            <a:off x="729450" y="2675275"/>
            <a:ext cx="7688700" cy="16647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1600"/>
              </a:spcAft>
              <a:buNone/>
            </a:pPr>
            <a:r>
              <a:rPr lang="zh-TW" sz="1300">
                <a:solidFill>
                  <a:schemeClr val="accent1"/>
                </a:solidFill>
                <a:latin typeface="Lato"/>
                <a:ea typeface="Lato"/>
                <a:cs typeface="Lato"/>
                <a:sym typeface="Lato"/>
              </a:rPr>
              <a:t>QGIS</a:t>
            </a:r>
          </a:p>
          <a:p>
            <a:pPr indent="-311150" lvl="0" marL="457200" marR="0" rtl="0" algn="l">
              <a:lnSpc>
                <a:spcPct val="115000"/>
              </a:lnSpc>
              <a:spcBef>
                <a:spcPts val="0"/>
              </a:spcBef>
              <a:spcAft>
                <a:spcPts val="1600"/>
              </a:spcAft>
              <a:buClr>
                <a:schemeClr val="accent1"/>
              </a:buClr>
              <a:buSzPct val="100000"/>
              <a:buFont typeface="Lato"/>
              <a:buAutoNum type="arabicPeriod"/>
            </a:pPr>
            <a:r>
              <a:rPr lang="zh-TW" sz="1300">
                <a:solidFill>
                  <a:schemeClr val="accent1"/>
                </a:solidFill>
                <a:latin typeface="Lato"/>
                <a:ea typeface="Lato"/>
                <a:cs typeface="Lato"/>
                <a:sym typeface="Lato"/>
              </a:rPr>
              <a:t>由開源地理空間基金會 (Open Source Geospatial Foundation)，以C++寫成的免費開放軟體</a:t>
            </a:r>
          </a:p>
          <a:p>
            <a:pPr indent="-311150" lvl="0" marL="457200" marR="0" rtl="0" algn="l">
              <a:lnSpc>
                <a:spcPct val="115000"/>
              </a:lnSpc>
              <a:spcBef>
                <a:spcPts val="0"/>
              </a:spcBef>
              <a:spcAft>
                <a:spcPts val="1600"/>
              </a:spcAft>
              <a:buClr>
                <a:schemeClr val="accent1"/>
              </a:buClr>
              <a:buSzPct val="100000"/>
              <a:buFont typeface="Lato"/>
              <a:buAutoNum type="arabicPeriod"/>
            </a:pPr>
            <a:r>
              <a:rPr lang="zh-TW" sz="1300">
                <a:solidFill>
                  <a:schemeClr val="accent1"/>
                </a:solidFill>
                <a:latin typeface="Lato"/>
                <a:ea typeface="Lato"/>
                <a:cs typeface="Lato"/>
                <a:sym typeface="Lato"/>
              </a:rPr>
              <a:t>匯集了全世界的經緯座標</a:t>
            </a:r>
          </a:p>
        </p:txBody>
      </p:sp>
      <p:pic>
        <p:nvPicPr>
          <p:cNvPr descr="Untitled Diagram (1).jpg" id="202" name="Shape 202"/>
          <p:cNvPicPr preferRelativeResize="0"/>
          <p:nvPr/>
        </p:nvPicPr>
        <p:blipFill>
          <a:blip r:embed="rId3">
            <a:alphaModFix/>
          </a:blip>
          <a:stretch>
            <a:fillRect/>
          </a:stretch>
        </p:blipFill>
        <p:spPr>
          <a:xfrm>
            <a:off x="4674816" y="924794"/>
            <a:ext cx="3471210" cy="1767241"/>
          </a:xfrm>
          <a:prstGeom prst="rect">
            <a:avLst/>
          </a:prstGeom>
          <a:noFill/>
          <a:ln>
            <a:noFill/>
          </a:ln>
        </p:spPr>
      </p:pic>
      <p:sp>
        <p:nvSpPr>
          <p:cNvPr id="203" name="Shape 203"/>
          <p:cNvSpPr/>
          <p:nvPr/>
        </p:nvSpPr>
        <p:spPr>
          <a:xfrm>
            <a:off x="5405750" y="847875"/>
            <a:ext cx="529500" cy="19797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04" name="Shape 204"/>
          <p:cNvPicPr preferRelativeResize="0"/>
          <p:nvPr/>
        </p:nvPicPr>
        <p:blipFill>
          <a:blip r:embed="rId4">
            <a:alphaModFix/>
          </a:blip>
          <a:stretch>
            <a:fillRect/>
          </a:stretch>
        </p:blipFill>
        <p:spPr>
          <a:xfrm>
            <a:off x="1754675" y="1897621"/>
            <a:ext cx="1752225" cy="74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727650" y="587750"/>
            <a:ext cx="7688700" cy="535200"/>
          </a:xfrm>
          <a:prstGeom prst="rect">
            <a:avLst/>
          </a:prstGeom>
        </p:spPr>
        <p:txBody>
          <a:bodyPr anchorCtr="0" anchor="t" bIns="91425" lIns="91425" rIns="91425" wrap="square" tIns="91425">
            <a:noAutofit/>
          </a:bodyPr>
          <a:lstStyle/>
          <a:p>
            <a:pPr lvl="0">
              <a:spcBef>
                <a:spcPts val="0"/>
              </a:spcBef>
              <a:buNone/>
            </a:pPr>
            <a:r>
              <a:rPr lang="zh-TW"/>
              <a:t>地理資訊的處理</a:t>
            </a:r>
          </a:p>
        </p:txBody>
      </p:sp>
      <p:sp>
        <p:nvSpPr>
          <p:cNvPr id="210" name="Shape 210"/>
          <p:cNvSpPr txBox="1"/>
          <p:nvPr>
            <p:ph idx="1" type="body"/>
          </p:nvPr>
        </p:nvSpPr>
        <p:spPr>
          <a:xfrm>
            <a:off x="7104000" y="2247325"/>
            <a:ext cx="1516200" cy="1714500"/>
          </a:xfrm>
          <a:prstGeom prst="rect">
            <a:avLst/>
          </a:prstGeom>
        </p:spPr>
        <p:txBody>
          <a:bodyPr anchorCtr="0" anchor="t" bIns="91425" lIns="91425" rIns="91425" wrap="square" tIns="91425">
            <a:noAutofit/>
          </a:bodyPr>
          <a:lstStyle/>
          <a:p>
            <a:pPr lvl="0">
              <a:lnSpc>
                <a:spcPct val="100000"/>
              </a:lnSpc>
              <a:spcBef>
                <a:spcPts val="0"/>
              </a:spcBef>
              <a:buNone/>
            </a:pPr>
            <a:r>
              <a:rPr lang="zh-TW">
                <a:solidFill>
                  <a:srgbClr val="545454"/>
                </a:solidFill>
                <a:highlight>
                  <a:srgbClr val="FFFFFF"/>
                </a:highlight>
                <a:latin typeface="Arial"/>
                <a:ea typeface="Arial"/>
                <a:cs typeface="Arial"/>
                <a:sym typeface="Arial"/>
              </a:rPr>
              <a:t>csv </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 </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heatmap(raster)</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 </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vector</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  </a:t>
            </a:r>
            <a:br>
              <a:rPr lang="zh-TW">
                <a:solidFill>
                  <a:srgbClr val="545454"/>
                </a:solidFill>
                <a:highlight>
                  <a:srgbClr val="FFFFFF"/>
                </a:highlight>
                <a:latin typeface="Arial"/>
                <a:ea typeface="Arial"/>
                <a:cs typeface="Arial"/>
                <a:sym typeface="Arial"/>
              </a:rPr>
            </a:br>
            <a:r>
              <a:rPr lang="zh-TW">
                <a:solidFill>
                  <a:srgbClr val="545454"/>
                </a:solidFill>
                <a:highlight>
                  <a:srgbClr val="FFFFFF"/>
                </a:highlight>
                <a:latin typeface="Arial"/>
                <a:ea typeface="Arial"/>
                <a:cs typeface="Arial"/>
                <a:sym typeface="Arial"/>
              </a:rPr>
              <a:t>shp wit</a:t>
            </a:r>
            <a:r>
              <a:rPr lang="zh-TW">
                <a:solidFill>
                  <a:srgbClr val="545454"/>
                </a:solidFill>
                <a:latin typeface="Arial"/>
                <a:ea typeface="Arial"/>
                <a:cs typeface="Arial"/>
                <a:sym typeface="Arial"/>
              </a:rPr>
              <a:t>h polygons</a:t>
            </a:r>
          </a:p>
        </p:txBody>
      </p:sp>
      <p:sp>
        <p:nvSpPr>
          <p:cNvPr id="211" name="Shape 21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
        <p:nvSpPr>
          <p:cNvPr id="212" name="Shape 212"/>
          <p:cNvSpPr txBox="1"/>
          <p:nvPr/>
        </p:nvSpPr>
        <p:spPr>
          <a:xfrm>
            <a:off x="1003100" y="3916325"/>
            <a:ext cx="6146700" cy="717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descr="zSD.png" id="213" name="Shape 213"/>
          <p:cNvPicPr preferRelativeResize="0"/>
          <p:nvPr/>
        </p:nvPicPr>
        <p:blipFill>
          <a:blip r:embed="rId3">
            <a:alphaModFix/>
          </a:blip>
          <a:stretch>
            <a:fillRect/>
          </a:stretch>
        </p:blipFill>
        <p:spPr>
          <a:xfrm>
            <a:off x="58425" y="1368875"/>
            <a:ext cx="6713719" cy="3774626"/>
          </a:xfrm>
          <a:prstGeom prst="rect">
            <a:avLst/>
          </a:prstGeom>
          <a:noFill/>
          <a:ln>
            <a:noFill/>
          </a:ln>
        </p:spPr>
      </p:pic>
      <p:pic>
        <p:nvPicPr>
          <p:cNvPr descr="Untitled Diagram (1).jpg" id="214" name="Shape 214"/>
          <p:cNvPicPr preferRelativeResize="0"/>
          <p:nvPr/>
        </p:nvPicPr>
        <p:blipFill>
          <a:blip r:embed="rId4">
            <a:alphaModFix/>
          </a:blip>
          <a:stretch>
            <a:fillRect/>
          </a:stretch>
        </p:blipFill>
        <p:spPr>
          <a:xfrm>
            <a:off x="7172495" y="1020281"/>
            <a:ext cx="1447700" cy="552123"/>
          </a:xfrm>
          <a:prstGeom prst="rect">
            <a:avLst/>
          </a:prstGeom>
          <a:noFill/>
          <a:ln>
            <a:noFill/>
          </a:ln>
        </p:spPr>
      </p:pic>
      <p:sp>
        <p:nvSpPr>
          <p:cNvPr id="215" name="Shape 215"/>
          <p:cNvSpPr/>
          <p:nvPr/>
        </p:nvSpPr>
        <p:spPr>
          <a:xfrm>
            <a:off x="7477337" y="996250"/>
            <a:ext cx="220800" cy="6186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727650" y="628750"/>
            <a:ext cx="7688700" cy="535200"/>
          </a:xfrm>
          <a:prstGeom prst="rect">
            <a:avLst/>
          </a:prstGeom>
        </p:spPr>
        <p:txBody>
          <a:bodyPr anchorCtr="0" anchor="t" bIns="91425" lIns="91425" rIns="91425" wrap="square" tIns="91425">
            <a:noAutofit/>
          </a:bodyPr>
          <a:lstStyle/>
          <a:p>
            <a:pPr lvl="0">
              <a:spcBef>
                <a:spcPts val="0"/>
              </a:spcBef>
              <a:buNone/>
            </a:pPr>
            <a:r>
              <a:rPr lang="zh-TW"/>
              <a:t>資料呈現</a:t>
            </a:r>
          </a:p>
        </p:txBody>
      </p:sp>
      <p:sp>
        <p:nvSpPr>
          <p:cNvPr id="221" name="Shape 221"/>
          <p:cNvSpPr txBox="1"/>
          <p:nvPr>
            <p:ph idx="1" type="body"/>
          </p:nvPr>
        </p:nvSpPr>
        <p:spPr>
          <a:xfrm>
            <a:off x="6387450" y="2215475"/>
            <a:ext cx="2577300" cy="2261100"/>
          </a:xfrm>
          <a:prstGeom prst="rect">
            <a:avLst/>
          </a:prstGeom>
        </p:spPr>
        <p:txBody>
          <a:bodyPr anchorCtr="0" anchor="t" bIns="91425" lIns="91425" rIns="91425" wrap="square" tIns="91425">
            <a:noAutofit/>
          </a:bodyPr>
          <a:lstStyle/>
          <a:p>
            <a:pPr lvl="0">
              <a:spcBef>
                <a:spcPts val="0"/>
              </a:spcBef>
              <a:buNone/>
            </a:pPr>
            <a:r>
              <a:rPr lang="zh-TW"/>
              <a:t>顏色愈亮，代表資料愈密集。</a:t>
            </a:r>
          </a:p>
          <a:p>
            <a:pPr lvl="0">
              <a:spcBef>
                <a:spcPts val="0"/>
              </a:spcBef>
              <a:buNone/>
            </a:pPr>
            <a:r>
              <a:rPr lang="zh-TW"/>
              <a:t>藍色為使用率</a:t>
            </a:r>
          </a:p>
          <a:p>
            <a:pPr lvl="0">
              <a:spcBef>
                <a:spcPts val="0"/>
              </a:spcBef>
              <a:buNone/>
            </a:pPr>
            <a:r>
              <a:rPr lang="zh-TW"/>
              <a:t>綠色為住宅區密度</a:t>
            </a:r>
          </a:p>
          <a:p>
            <a:pPr lvl="0">
              <a:spcBef>
                <a:spcPts val="0"/>
              </a:spcBef>
              <a:buNone/>
            </a:pPr>
            <a:r>
              <a:rPr lang="zh-TW"/>
              <a:t>橘色為路邊停車格</a:t>
            </a:r>
          </a:p>
        </p:txBody>
      </p:sp>
      <p:sp>
        <p:nvSpPr>
          <p:cNvPr id="222" name="Shape 2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id="223" name="Shape 223"/>
          <p:cNvPicPr preferRelativeResize="0"/>
          <p:nvPr/>
        </p:nvPicPr>
        <p:blipFill rotWithShape="1">
          <a:blip r:embed="rId3">
            <a:alphaModFix/>
          </a:blip>
          <a:srcRect b="0" l="0" r="0" t="6305"/>
          <a:stretch/>
        </p:blipFill>
        <p:spPr>
          <a:xfrm>
            <a:off x="106625" y="1752288"/>
            <a:ext cx="6280824" cy="3187475"/>
          </a:xfrm>
          <a:prstGeom prst="rect">
            <a:avLst/>
          </a:prstGeom>
          <a:noFill/>
          <a:ln>
            <a:noFill/>
          </a:ln>
        </p:spPr>
      </p:pic>
      <p:cxnSp>
        <p:nvCxnSpPr>
          <p:cNvPr id="224" name="Shape 224"/>
          <p:cNvCxnSpPr/>
          <p:nvPr/>
        </p:nvCxnSpPr>
        <p:spPr>
          <a:xfrm flipH="1">
            <a:off x="4084875" y="2445375"/>
            <a:ext cx="2322300" cy="567000"/>
          </a:xfrm>
          <a:prstGeom prst="straightConnector1">
            <a:avLst/>
          </a:prstGeom>
          <a:noFill/>
          <a:ln cap="flat" cmpd="sng" w="9525">
            <a:solidFill>
              <a:srgbClr val="FF0000"/>
            </a:solidFill>
            <a:prstDash val="solid"/>
            <a:round/>
            <a:headEnd len="lg" w="lg" type="none"/>
            <a:tailEnd len="lg" w="lg" type="triangle"/>
          </a:ln>
        </p:spPr>
      </p:cxnSp>
      <p:pic>
        <p:nvPicPr>
          <p:cNvPr descr="Untitled Diagram (1).jpg" id="225" name="Shape 225"/>
          <p:cNvPicPr preferRelativeResize="0"/>
          <p:nvPr/>
        </p:nvPicPr>
        <p:blipFill>
          <a:blip r:embed="rId4">
            <a:alphaModFix/>
          </a:blip>
          <a:stretch>
            <a:fillRect/>
          </a:stretch>
        </p:blipFill>
        <p:spPr>
          <a:xfrm>
            <a:off x="6522278" y="1053039"/>
            <a:ext cx="2203499" cy="969296"/>
          </a:xfrm>
          <a:prstGeom prst="rect">
            <a:avLst/>
          </a:prstGeom>
          <a:noFill/>
          <a:ln>
            <a:noFill/>
          </a:ln>
        </p:spPr>
      </p:pic>
      <p:sp>
        <p:nvSpPr>
          <p:cNvPr id="226" name="Shape 226"/>
          <p:cNvSpPr/>
          <p:nvPr/>
        </p:nvSpPr>
        <p:spPr>
          <a:xfrm>
            <a:off x="7972606" y="1053050"/>
            <a:ext cx="753300" cy="6993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7" name="Shape 227"/>
          <p:cNvSpPr txBox="1"/>
          <p:nvPr/>
        </p:nvSpPr>
        <p:spPr>
          <a:xfrm>
            <a:off x="679475" y="2264900"/>
            <a:ext cx="4208400" cy="4911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727650" y="628750"/>
            <a:ext cx="7688700" cy="535200"/>
          </a:xfrm>
          <a:prstGeom prst="rect">
            <a:avLst/>
          </a:prstGeom>
        </p:spPr>
        <p:txBody>
          <a:bodyPr anchorCtr="0" anchor="t" bIns="91425" lIns="91425" rIns="91425" wrap="square" tIns="91425">
            <a:noAutofit/>
          </a:bodyPr>
          <a:lstStyle/>
          <a:p>
            <a:pPr lvl="0" rtl="0">
              <a:spcBef>
                <a:spcPts val="0"/>
              </a:spcBef>
              <a:buNone/>
            </a:pPr>
            <a:r>
              <a:rPr lang="zh-TW"/>
              <a:t>資料呈現</a:t>
            </a:r>
          </a:p>
        </p:txBody>
      </p:sp>
      <p:sp>
        <p:nvSpPr>
          <p:cNvPr id="233" name="Shape 23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pic>
        <p:nvPicPr>
          <p:cNvPr id="234" name="Shape 234"/>
          <p:cNvPicPr preferRelativeResize="0"/>
          <p:nvPr/>
        </p:nvPicPr>
        <p:blipFill rotWithShape="1">
          <a:blip r:embed="rId3">
            <a:alphaModFix/>
          </a:blip>
          <a:srcRect b="0" l="20095" r="0" t="67996"/>
          <a:stretch/>
        </p:blipFill>
        <p:spPr>
          <a:xfrm>
            <a:off x="245900" y="1953575"/>
            <a:ext cx="8839099" cy="1917583"/>
          </a:xfrm>
          <a:prstGeom prst="rect">
            <a:avLst/>
          </a:prstGeom>
          <a:noFill/>
          <a:ln>
            <a:noFill/>
          </a:ln>
        </p:spPr>
      </p:pic>
      <p:sp>
        <p:nvSpPr>
          <p:cNvPr id="235" name="Shape 235"/>
          <p:cNvSpPr txBox="1"/>
          <p:nvPr/>
        </p:nvSpPr>
        <p:spPr>
          <a:xfrm>
            <a:off x="1017775" y="2657288"/>
            <a:ext cx="1366200" cy="321000"/>
          </a:xfrm>
          <a:prstGeom prst="rect">
            <a:avLst/>
          </a:prstGeom>
          <a:noFill/>
          <a:ln>
            <a:noFill/>
          </a:ln>
        </p:spPr>
        <p:txBody>
          <a:bodyPr anchorCtr="0" anchor="t" bIns="91425" lIns="91425" rIns="91425" wrap="square" tIns="91425">
            <a:noAutofit/>
          </a:bodyPr>
          <a:lstStyle/>
          <a:p>
            <a:pPr lvl="0">
              <a:spcBef>
                <a:spcPts val="0"/>
              </a:spcBef>
              <a:buNone/>
            </a:pPr>
            <a:r>
              <a:rPr lang="zh-TW"/>
              <a:t>住宅區密集度</a:t>
            </a:r>
          </a:p>
        </p:txBody>
      </p:sp>
      <p:sp>
        <p:nvSpPr>
          <p:cNvPr id="236" name="Shape 236"/>
          <p:cNvSpPr txBox="1"/>
          <p:nvPr/>
        </p:nvSpPr>
        <p:spPr>
          <a:xfrm>
            <a:off x="3955050" y="2657300"/>
            <a:ext cx="1325100" cy="321000"/>
          </a:xfrm>
          <a:prstGeom prst="rect">
            <a:avLst/>
          </a:prstGeom>
          <a:noFill/>
          <a:ln>
            <a:noFill/>
          </a:ln>
        </p:spPr>
        <p:txBody>
          <a:bodyPr anchorCtr="0" anchor="t" bIns="91425" lIns="91425" rIns="91425" wrap="square" tIns="91425">
            <a:noAutofit/>
          </a:bodyPr>
          <a:lstStyle/>
          <a:p>
            <a:pPr lvl="0">
              <a:spcBef>
                <a:spcPts val="0"/>
              </a:spcBef>
              <a:buNone/>
            </a:pPr>
            <a:r>
              <a:rPr lang="zh-TW"/>
              <a:t>停車格使用率</a:t>
            </a:r>
          </a:p>
        </p:txBody>
      </p:sp>
      <p:sp>
        <p:nvSpPr>
          <p:cNvPr id="237" name="Shape 237"/>
          <p:cNvSpPr txBox="1"/>
          <p:nvPr/>
        </p:nvSpPr>
        <p:spPr>
          <a:xfrm>
            <a:off x="7021925" y="2718500"/>
            <a:ext cx="1174800" cy="259800"/>
          </a:xfrm>
          <a:prstGeom prst="rect">
            <a:avLst/>
          </a:prstGeom>
          <a:noFill/>
          <a:ln>
            <a:noFill/>
          </a:ln>
        </p:spPr>
        <p:txBody>
          <a:bodyPr anchorCtr="0" anchor="t" bIns="91425" lIns="91425" rIns="91425" wrap="square" tIns="91425">
            <a:noAutofit/>
          </a:bodyPr>
          <a:lstStyle/>
          <a:p>
            <a:pPr lvl="0">
              <a:spcBef>
                <a:spcPts val="0"/>
              </a:spcBef>
              <a:buNone/>
            </a:pPr>
            <a:r>
              <a:rPr lang="zh-TW"/>
              <a:t>路邊停車格</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727650" y="635575"/>
            <a:ext cx="7688700" cy="535200"/>
          </a:xfrm>
          <a:prstGeom prst="rect">
            <a:avLst/>
          </a:prstGeom>
        </p:spPr>
        <p:txBody>
          <a:bodyPr anchorCtr="0" anchor="t" bIns="91425" lIns="91425" rIns="91425" wrap="square" tIns="91425">
            <a:noAutofit/>
          </a:bodyPr>
          <a:lstStyle/>
          <a:p>
            <a:pPr lvl="0" rtl="0">
              <a:spcBef>
                <a:spcPts val="0"/>
              </a:spcBef>
              <a:buNone/>
            </a:pPr>
            <a:r>
              <a:rPr lang="zh-TW"/>
              <a:t>資料呈現</a:t>
            </a:r>
          </a:p>
        </p:txBody>
      </p:sp>
      <p:sp>
        <p:nvSpPr>
          <p:cNvPr id="243" name="Shape 243"/>
          <p:cNvSpPr txBox="1"/>
          <p:nvPr>
            <p:ph idx="1" type="body"/>
          </p:nvPr>
        </p:nvSpPr>
        <p:spPr>
          <a:xfrm>
            <a:off x="635400" y="4077925"/>
            <a:ext cx="7916700" cy="614700"/>
          </a:xfrm>
          <a:prstGeom prst="rect">
            <a:avLst/>
          </a:prstGeom>
        </p:spPr>
        <p:txBody>
          <a:bodyPr anchorCtr="0" anchor="t" bIns="91425" lIns="91425" rIns="91425" wrap="square" tIns="91425">
            <a:noAutofit/>
          </a:bodyPr>
          <a:lstStyle/>
          <a:p>
            <a:pPr lvl="0" rtl="0" algn="ctr">
              <a:spcBef>
                <a:spcPts val="0"/>
              </a:spcBef>
              <a:buNone/>
            </a:pPr>
            <a:r>
              <a:rPr lang="zh-TW"/>
              <a:t>由於</a:t>
            </a:r>
            <a:r>
              <a:rPr lang="zh-TW"/>
              <a:t>台北市沒有高密度的住宅區，所以我們將會把高密度住宅的測資跳過。</a:t>
            </a:r>
          </a:p>
        </p:txBody>
      </p:sp>
      <p:sp>
        <p:nvSpPr>
          <p:cNvPr id="244" name="Shape 24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
        <p:nvSpPr>
          <p:cNvPr id="245" name="Shape 245"/>
          <p:cNvSpPr txBox="1"/>
          <p:nvPr/>
        </p:nvSpPr>
        <p:spPr>
          <a:xfrm>
            <a:off x="1739400" y="3030600"/>
            <a:ext cx="6146700" cy="717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246" name="Shape 246"/>
          <p:cNvPicPr preferRelativeResize="0"/>
          <p:nvPr/>
        </p:nvPicPr>
        <p:blipFill rotWithShape="1">
          <a:blip r:embed="rId3">
            <a:alphaModFix/>
          </a:blip>
          <a:srcRect b="3731" l="20321" r="13268" t="68548"/>
          <a:stretch/>
        </p:blipFill>
        <p:spPr>
          <a:xfrm>
            <a:off x="102475" y="1912625"/>
            <a:ext cx="8982523" cy="203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727650" y="628750"/>
            <a:ext cx="7688700" cy="535200"/>
          </a:xfrm>
          <a:prstGeom prst="rect">
            <a:avLst/>
          </a:prstGeom>
        </p:spPr>
        <p:txBody>
          <a:bodyPr anchorCtr="0" anchor="t" bIns="91425" lIns="91425" rIns="91425" wrap="square" tIns="91425">
            <a:noAutofit/>
          </a:bodyPr>
          <a:lstStyle/>
          <a:p>
            <a:pPr lvl="0" rtl="0">
              <a:spcBef>
                <a:spcPts val="0"/>
              </a:spcBef>
              <a:buNone/>
            </a:pPr>
            <a:r>
              <a:rPr lang="zh-TW"/>
              <a:t>資料呈現</a:t>
            </a:r>
          </a:p>
        </p:txBody>
      </p:sp>
      <p:sp>
        <p:nvSpPr>
          <p:cNvPr id="252" name="Shape 25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
        <p:nvSpPr>
          <p:cNvPr id="253" name="Shape 253"/>
          <p:cNvSpPr txBox="1"/>
          <p:nvPr/>
        </p:nvSpPr>
        <p:spPr>
          <a:xfrm>
            <a:off x="6536950" y="1974075"/>
            <a:ext cx="2062800" cy="2691000"/>
          </a:xfrm>
          <a:prstGeom prst="rect">
            <a:avLst/>
          </a:prstGeom>
          <a:noFill/>
          <a:ln>
            <a:noFill/>
          </a:ln>
        </p:spPr>
        <p:txBody>
          <a:bodyPr anchorCtr="0" anchor="t" bIns="91425" lIns="91425" rIns="91425" wrap="square" tIns="91425">
            <a:noAutofit/>
          </a:bodyPr>
          <a:lstStyle/>
          <a:p>
            <a:pPr lvl="0" rtl="0">
              <a:spcBef>
                <a:spcPts val="0"/>
              </a:spcBef>
              <a:buNone/>
            </a:pPr>
            <a:r>
              <a:rPr lang="zh-TW"/>
              <a:t>使用率高，而且路邊停車格少的地方以較亮的藍色顯示，地區包括︰</a:t>
            </a:r>
          </a:p>
          <a:p>
            <a:pPr lvl="0" rtl="0" algn="l">
              <a:spcBef>
                <a:spcPts val="0"/>
              </a:spcBef>
              <a:buNone/>
            </a:pPr>
            <a:r>
              <a:rPr lang="zh-TW"/>
              <a:t>1. 大同區</a:t>
            </a:r>
          </a:p>
          <a:p>
            <a:pPr lvl="0" rtl="0" algn="l">
              <a:spcBef>
                <a:spcPts val="0"/>
              </a:spcBef>
              <a:buNone/>
            </a:pPr>
            <a:r>
              <a:rPr lang="zh-TW"/>
              <a:t>2. 大安區</a:t>
            </a:r>
          </a:p>
          <a:p>
            <a:pPr lvl="0" rtl="0" algn="l">
              <a:spcBef>
                <a:spcPts val="0"/>
              </a:spcBef>
              <a:buNone/>
            </a:pPr>
            <a:r>
              <a:rPr lang="zh-TW"/>
              <a:t>3. 松山區</a:t>
            </a:r>
          </a:p>
          <a:p>
            <a:pPr lvl="0" algn="l">
              <a:spcBef>
                <a:spcPts val="0"/>
              </a:spcBef>
              <a:buNone/>
            </a:pPr>
            <a:r>
              <a:rPr lang="zh-TW"/>
              <a:t>4. 內湖區</a:t>
            </a:r>
          </a:p>
        </p:txBody>
      </p:sp>
      <p:pic>
        <p:nvPicPr>
          <p:cNvPr id="254" name="Shape 254"/>
          <p:cNvPicPr preferRelativeResize="0"/>
          <p:nvPr/>
        </p:nvPicPr>
        <p:blipFill rotWithShape="1">
          <a:blip r:embed="rId3">
            <a:alphaModFix/>
          </a:blip>
          <a:srcRect b="0" l="20051" r="0" t="13852"/>
          <a:stretch/>
        </p:blipFill>
        <p:spPr>
          <a:xfrm>
            <a:off x="204925" y="1334625"/>
            <a:ext cx="6217877" cy="362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727650" y="635575"/>
            <a:ext cx="7688700" cy="535200"/>
          </a:xfrm>
          <a:prstGeom prst="rect">
            <a:avLst/>
          </a:prstGeom>
        </p:spPr>
        <p:txBody>
          <a:bodyPr anchorCtr="0" anchor="t" bIns="91425" lIns="91425" rIns="91425" wrap="square" tIns="91425">
            <a:noAutofit/>
          </a:bodyPr>
          <a:lstStyle/>
          <a:p>
            <a:pPr lvl="0" rtl="0">
              <a:spcBef>
                <a:spcPts val="0"/>
              </a:spcBef>
              <a:buNone/>
            </a:pPr>
            <a:r>
              <a:rPr lang="zh-TW"/>
              <a:t>資料呈現</a:t>
            </a:r>
          </a:p>
        </p:txBody>
      </p:sp>
      <p:sp>
        <p:nvSpPr>
          <p:cNvPr id="260" name="Shape 2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zh-TW"/>
              <a:t>‹#›</a:t>
            </a:fld>
          </a:p>
        </p:txBody>
      </p:sp>
      <p:sp>
        <p:nvSpPr>
          <p:cNvPr id="261" name="Shape 261"/>
          <p:cNvSpPr txBox="1"/>
          <p:nvPr/>
        </p:nvSpPr>
        <p:spPr>
          <a:xfrm>
            <a:off x="6536950" y="2042375"/>
            <a:ext cx="2062800" cy="2622900"/>
          </a:xfrm>
          <a:prstGeom prst="rect">
            <a:avLst/>
          </a:prstGeom>
          <a:noFill/>
          <a:ln>
            <a:noFill/>
          </a:ln>
        </p:spPr>
        <p:txBody>
          <a:bodyPr anchorCtr="0" anchor="t" bIns="91425" lIns="91425" rIns="91425" wrap="square" tIns="91425">
            <a:noAutofit/>
          </a:bodyPr>
          <a:lstStyle/>
          <a:p>
            <a:pPr lvl="0" rtl="0">
              <a:spcBef>
                <a:spcPts val="0"/>
              </a:spcBef>
              <a:buNone/>
            </a:pPr>
            <a:r>
              <a:rPr lang="zh-TW"/>
              <a:t>使用率低，但路邊停車格多的地方以較亮的橘色顯示，地區包括︰</a:t>
            </a:r>
          </a:p>
          <a:p>
            <a:pPr lvl="0" rtl="0" algn="l">
              <a:spcBef>
                <a:spcPts val="0"/>
              </a:spcBef>
              <a:buNone/>
            </a:pPr>
            <a:r>
              <a:rPr lang="zh-TW"/>
              <a:t>1. </a:t>
            </a:r>
            <a:r>
              <a:rPr lang="zh-TW"/>
              <a:t>中正</a:t>
            </a:r>
            <a:r>
              <a:rPr lang="zh-TW"/>
              <a:t>區</a:t>
            </a:r>
          </a:p>
          <a:p>
            <a:pPr lvl="0" rtl="0" algn="l">
              <a:spcBef>
                <a:spcPts val="0"/>
              </a:spcBef>
              <a:buNone/>
            </a:pPr>
            <a:r>
              <a:rPr lang="zh-TW"/>
              <a:t>2. </a:t>
            </a:r>
            <a:r>
              <a:rPr lang="zh-TW"/>
              <a:t>中山</a:t>
            </a:r>
            <a:r>
              <a:rPr lang="zh-TW"/>
              <a:t>區</a:t>
            </a:r>
          </a:p>
          <a:p>
            <a:pPr lvl="0" rtl="0" algn="l">
              <a:spcBef>
                <a:spcPts val="0"/>
              </a:spcBef>
              <a:buNone/>
            </a:pPr>
            <a:r>
              <a:rPr lang="zh-TW"/>
              <a:t>3. </a:t>
            </a:r>
            <a:r>
              <a:rPr lang="zh-TW"/>
              <a:t>信義</a:t>
            </a:r>
            <a:r>
              <a:rPr lang="zh-TW"/>
              <a:t>區</a:t>
            </a:r>
          </a:p>
        </p:txBody>
      </p:sp>
      <p:pic>
        <p:nvPicPr>
          <p:cNvPr id="262" name="Shape 262"/>
          <p:cNvPicPr preferRelativeResize="0"/>
          <p:nvPr/>
        </p:nvPicPr>
        <p:blipFill rotWithShape="1">
          <a:blip r:embed="rId3">
            <a:alphaModFix/>
          </a:blip>
          <a:srcRect b="0" l="20134" r="0" t="14022"/>
          <a:stretch/>
        </p:blipFill>
        <p:spPr>
          <a:xfrm>
            <a:off x="95650" y="1352500"/>
            <a:ext cx="6332026" cy="3692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727650" y="628750"/>
            <a:ext cx="7688700" cy="535200"/>
          </a:xfrm>
          <a:prstGeom prst="rect">
            <a:avLst/>
          </a:prstGeom>
        </p:spPr>
        <p:txBody>
          <a:bodyPr anchorCtr="0" anchor="t" bIns="91425" lIns="91425" rIns="91425" wrap="square" tIns="91425">
            <a:noAutofit/>
          </a:bodyPr>
          <a:lstStyle/>
          <a:p>
            <a:pPr lvl="0">
              <a:spcBef>
                <a:spcPts val="0"/>
              </a:spcBef>
              <a:buNone/>
            </a:pPr>
            <a:r>
              <a:rPr lang="zh-TW"/>
              <a:t>動機</a:t>
            </a:r>
          </a:p>
        </p:txBody>
      </p:sp>
      <p:sp>
        <p:nvSpPr>
          <p:cNvPr id="94" name="Shape 94"/>
          <p:cNvSpPr txBox="1"/>
          <p:nvPr>
            <p:ph idx="1" type="body"/>
          </p:nvPr>
        </p:nvSpPr>
        <p:spPr>
          <a:xfrm>
            <a:off x="727650" y="1589350"/>
            <a:ext cx="7688700" cy="2261100"/>
          </a:xfrm>
          <a:prstGeom prst="rect">
            <a:avLst/>
          </a:prstGeom>
        </p:spPr>
        <p:txBody>
          <a:bodyPr anchorCtr="0" anchor="t" bIns="91425" lIns="91425" rIns="91425" wrap="square" tIns="91425">
            <a:noAutofit/>
          </a:bodyPr>
          <a:lstStyle/>
          <a:p>
            <a:pPr indent="-393700" lvl="0" marL="457200" rtl="0">
              <a:spcBef>
                <a:spcPts val="0"/>
              </a:spcBef>
              <a:spcAft>
                <a:spcPts val="0"/>
              </a:spcAft>
              <a:buClr>
                <a:srgbClr val="1A1A1A"/>
              </a:buClr>
              <a:buSzPct val="100000"/>
              <a:buFont typeface="Raleway"/>
              <a:buAutoNum type="arabicPeriod"/>
            </a:pPr>
            <a:r>
              <a:rPr lang="zh-TW" sz="2600">
                <a:solidFill>
                  <a:schemeClr val="dk2"/>
                </a:solidFill>
                <a:latin typeface="Raleway"/>
                <a:ea typeface="Raleway"/>
                <a:cs typeface="Raleway"/>
                <a:sym typeface="Raleway"/>
              </a:rPr>
              <a:t>台北市某些區域停車位分佈不均</a:t>
            </a:r>
          </a:p>
          <a:p>
            <a:pPr indent="-393700" lvl="0" marL="457200" rtl="0">
              <a:spcBef>
                <a:spcPts val="0"/>
              </a:spcBef>
              <a:spcAft>
                <a:spcPts val="0"/>
              </a:spcAft>
              <a:buClr>
                <a:schemeClr val="dk2"/>
              </a:buClr>
              <a:buSzPct val="100000"/>
              <a:buFont typeface="Raleway"/>
              <a:buAutoNum type="arabicPeriod"/>
            </a:pPr>
            <a:r>
              <a:rPr lang="zh-TW" sz="2600">
                <a:solidFill>
                  <a:schemeClr val="dk2"/>
                </a:solidFill>
                <a:latin typeface="Raleway"/>
                <a:ea typeface="Raleway"/>
                <a:cs typeface="Raleway"/>
                <a:sym typeface="Raleway"/>
              </a:rPr>
              <a:t>現有app僅限於停車場，偏短期使用</a:t>
            </a:r>
          </a:p>
          <a:p>
            <a:pPr indent="-393700" lvl="0" marL="457200" rtl="0">
              <a:spcBef>
                <a:spcPts val="0"/>
              </a:spcBef>
              <a:spcAft>
                <a:spcPts val="0"/>
              </a:spcAft>
              <a:buClr>
                <a:srgbClr val="1A1A1A"/>
              </a:buClr>
              <a:buSzPct val="100000"/>
              <a:buFont typeface="Raleway"/>
              <a:buAutoNum type="arabicPeriod"/>
            </a:pPr>
            <a:r>
              <a:rPr lang="zh-TW" sz="2600">
                <a:solidFill>
                  <a:schemeClr val="dk2"/>
                </a:solidFill>
                <a:latin typeface="Raleway"/>
                <a:ea typeface="Raleway"/>
                <a:cs typeface="Raleway"/>
                <a:sym typeface="Raleway"/>
              </a:rPr>
              <a:t>開發可視化系統呈現停車位的供需</a:t>
            </a:r>
          </a:p>
          <a:p>
            <a:pPr indent="-393700" lvl="0" marL="457200" rtl="0">
              <a:spcBef>
                <a:spcPts val="0"/>
              </a:spcBef>
              <a:spcAft>
                <a:spcPts val="0"/>
              </a:spcAft>
              <a:buClr>
                <a:schemeClr val="dk2"/>
              </a:buClr>
              <a:buSzPct val="100000"/>
              <a:buFont typeface="Raleway"/>
              <a:buAutoNum type="arabicPeriod"/>
            </a:pPr>
            <a:r>
              <a:rPr lang="zh-TW" sz="2600">
                <a:solidFill>
                  <a:schemeClr val="dk2"/>
                </a:solidFill>
                <a:latin typeface="Raleway"/>
                <a:ea typeface="Raleway"/>
                <a:cs typeface="Raleway"/>
                <a:sym typeface="Raleway"/>
              </a:rPr>
              <a:t>提供給都市規劃人員或市政府使用</a:t>
            </a:r>
          </a:p>
          <a:p>
            <a:pPr lvl="0">
              <a:spcBef>
                <a:spcPts val="0"/>
              </a:spcBef>
              <a:buNone/>
            </a:pPr>
            <a:r>
              <a:t/>
            </a:r>
            <a:endParaRPr/>
          </a:p>
        </p:txBody>
      </p:sp>
      <p:sp>
        <p:nvSpPr>
          <p:cNvPr id="95" name="Shape 9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727650" y="615100"/>
            <a:ext cx="7688700" cy="535200"/>
          </a:xfrm>
          <a:prstGeom prst="rect">
            <a:avLst/>
          </a:prstGeom>
        </p:spPr>
        <p:txBody>
          <a:bodyPr anchorCtr="0" anchor="t" bIns="91425" lIns="91425" rIns="91425" wrap="square" tIns="91425">
            <a:noAutofit/>
          </a:bodyPr>
          <a:lstStyle/>
          <a:p>
            <a:pPr lvl="0">
              <a:spcBef>
                <a:spcPts val="0"/>
              </a:spcBef>
              <a:buNone/>
            </a:pPr>
            <a:r>
              <a:rPr lang="zh-TW"/>
              <a:t>總</a:t>
            </a:r>
            <a:r>
              <a:rPr lang="zh-TW"/>
              <a:t>結</a:t>
            </a:r>
          </a:p>
        </p:txBody>
      </p:sp>
      <p:sp>
        <p:nvSpPr>
          <p:cNvPr id="268" name="Shape 268"/>
          <p:cNvSpPr txBox="1"/>
          <p:nvPr>
            <p:ph idx="1" type="body"/>
          </p:nvPr>
        </p:nvSpPr>
        <p:spPr>
          <a:xfrm>
            <a:off x="727650" y="1933575"/>
            <a:ext cx="7503300" cy="2261100"/>
          </a:xfrm>
          <a:prstGeom prst="rect">
            <a:avLst/>
          </a:prstGeom>
        </p:spPr>
        <p:txBody>
          <a:bodyPr anchorCtr="0" anchor="t" bIns="91425" lIns="91425" rIns="91425" wrap="square" tIns="91425">
            <a:noAutofit/>
          </a:bodyPr>
          <a:lstStyle/>
          <a:p>
            <a:pPr lvl="0">
              <a:spcBef>
                <a:spcPts val="0"/>
              </a:spcBef>
              <a:buNone/>
            </a:pPr>
            <a:r>
              <a:rPr lang="zh-TW" sz="2000"/>
              <a:t>由系</a:t>
            </a:r>
            <a:r>
              <a:rPr lang="zh-TW" sz="2000"/>
              <a:t>統產生出的結果︰</a:t>
            </a:r>
          </a:p>
          <a:p>
            <a:pPr indent="-355600" lvl="0" marL="457200" rtl="0">
              <a:lnSpc>
                <a:spcPct val="100000"/>
              </a:lnSpc>
              <a:spcBef>
                <a:spcPts val="0"/>
              </a:spcBef>
              <a:spcAft>
                <a:spcPts val="0"/>
              </a:spcAft>
              <a:buSzPct val="100000"/>
              <a:buAutoNum type="arabicPeriod"/>
            </a:pPr>
            <a:r>
              <a:rPr lang="zh-TW" sz="2000"/>
              <a:t>中正區, 中山區, 信義區大部分路段應減少停車位。</a:t>
            </a:r>
          </a:p>
          <a:p>
            <a:pPr indent="-355600" lvl="0" marL="457200" rtl="0">
              <a:lnSpc>
                <a:spcPct val="100000"/>
              </a:lnSpc>
              <a:spcBef>
                <a:spcPts val="0"/>
              </a:spcBef>
              <a:spcAft>
                <a:spcPts val="0"/>
              </a:spcAft>
              <a:buSzPct val="100000"/>
              <a:buAutoNum type="arabicPeriod"/>
            </a:pPr>
            <a:r>
              <a:rPr lang="zh-TW" sz="2000"/>
              <a:t>大同區, 大安區, 松山區, 內湖區大部分路段應增設停車位。</a:t>
            </a:r>
          </a:p>
        </p:txBody>
      </p:sp>
      <p:sp>
        <p:nvSpPr>
          <p:cNvPr id="269" name="Shape 2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727650" y="621925"/>
            <a:ext cx="7688700" cy="535200"/>
          </a:xfrm>
          <a:prstGeom prst="rect">
            <a:avLst/>
          </a:prstGeom>
        </p:spPr>
        <p:txBody>
          <a:bodyPr anchorCtr="0" anchor="t" bIns="91425" lIns="91425" rIns="91425" wrap="square" tIns="91425">
            <a:noAutofit/>
          </a:bodyPr>
          <a:lstStyle/>
          <a:p>
            <a:pPr lvl="0">
              <a:spcBef>
                <a:spcPts val="0"/>
              </a:spcBef>
              <a:buNone/>
            </a:pPr>
            <a:r>
              <a:rPr lang="zh-TW"/>
              <a:t>參考資料</a:t>
            </a:r>
          </a:p>
        </p:txBody>
      </p:sp>
      <p:sp>
        <p:nvSpPr>
          <p:cNvPr id="275" name="Shape 275"/>
          <p:cNvSpPr txBox="1"/>
          <p:nvPr>
            <p:ph idx="1" type="body"/>
          </p:nvPr>
        </p:nvSpPr>
        <p:spPr>
          <a:xfrm>
            <a:off x="727650" y="1389000"/>
            <a:ext cx="7688700" cy="3618000"/>
          </a:xfrm>
          <a:prstGeom prst="rect">
            <a:avLst/>
          </a:prstGeom>
        </p:spPr>
        <p:txBody>
          <a:bodyPr anchorCtr="0" anchor="t" bIns="91425" lIns="91425" rIns="91425" wrap="square" tIns="91425">
            <a:noAutofit/>
          </a:bodyPr>
          <a:lstStyle/>
          <a:p>
            <a:pPr lvl="0">
              <a:spcBef>
                <a:spcPts val="0"/>
              </a:spcBef>
              <a:buNone/>
            </a:pPr>
            <a:r>
              <a:rPr lang="zh-TW" sz="1200"/>
              <a:t>[1] Carlos Sandoval Olascoaga,</a:t>
            </a:r>
            <a:br>
              <a:rPr lang="zh-TW" sz="1200"/>
            </a:br>
            <a:r>
              <a:rPr lang="zh-TW" sz="1200" u="sng">
                <a:solidFill>
                  <a:schemeClr val="hlink"/>
                </a:solidFill>
                <a:hlinkClick r:id="rId3"/>
              </a:rPr>
              <a:t>https://github.com/cesandoval/PaintingwithData_Riyadh</a:t>
            </a:r>
            <a:br>
              <a:rPr lang="zh-TW" sz="1200"/>
            </a:br>
            <a:br>
              <a:rPr lang="zh-TW" sz="1200"/>
            </a:br>
            <a:r>
              <a:rPr lang="zh-TW" sz="1200"/>
              <a:t>[2] QGIS, A Free and Open SourceGeographic Information System</a:t>
            </a:r>
            <a:br>
              <a:rPr lang="zh-TW" sz="1200"/>
            </a:br>
            <a:r>
              <a:rPr lang="zh-TW" sz="1200" u="sng">
                <a:solidFill>
                  <a:schemeClr val="hlink"/>
                </a:solidFill>
                <a:hlinkClick r:id="rId4"/>
              </a:rPr>
              <a:t>http://www.qgis.org/en/site/</a:t>
            </a:r>
            <a:br>
              <a:rPr lang="zh-TW" sz="1200"/>
            </a:br>
            <a:br>
              <a:rPr lang="zh-TW" sz="1200"/>
            </a:br>
            <a:r>
              <a:rPr lang="zh-TW" sz="1200"/>
              <a:t>[3] PostgreSQL</a:t>
            </a:r>
            <a:br>
              <a:rPr lang="zh-TW" sz="1200"/>
            </a:br>
            <a:r>
              <a:rPr lang="zh-TW" sz="1200" u="sng">
                <a:solidFill>
                  <a:schemeClr val="hlink"/>
                </a:solidFill>
                <a:hlinkClick r:id="rId5"/>
              </a:rPr>
              <a:t>https://www.postgresql.org/</a:t>
            </a:r>
          </a:p>
          <a:p>
            <a:pPr lvl="0">
              <a:spcBef>
                <a:spcPts val="0"/>
              </a:spcBef>
              <a:buNone/>
            </a:pPr>
            <a:r>
              <a:rPr lang="zh-TW" sz="1200"/>
              <a:t>[4] 台北市政府資料開放平台</a:t>
            </a:r>
            <a:br>
              <a:rPr lang="zh-TW" sz="1200"/>
            </a:br>
            <a:r>
              <a:rPr lang="zh-TW" sz="1200" u="sng">
                <a:solidFill>
                  <a:schemeClr val="accent5"/>
                </a:solidFill>
                <a:latin typeface="Raleway"/>
                <a:ea typeface="Raleway"/>
                <a:cs typeface="Raleway"/>
                <a:sym typeface="Raleway"/>
                <a:hlinkClick r:id="rId6"/>
              </a:rPr>
              <a:t>http://data.taipei/</a:t>
            </a:r>
            <a:br>
              <a:rPr lang="zh-TW" sz="1200"/>
            </a:br>
            <a:br>
              <a:rPr lang="zh-TW" sz="1200"/>
            </a:br>
            <a:r>
              <a:rPr lang="zh-TW" sz="1200"/>
              <a:t>[5] 政府資料開放平台</a:t>
            </a:r>
            <a:br>
              <a:rPr lang="zh-TW" sz="1200"/>
            </a:br>
            <a:r>
              <a:rPr lang="zh-TW" sz="1200" u="sng">
                <a:solidFill>
                  <a:schemeClr val="hlink"/>
                </a:solidFill>
                <a:hlinkClick r:id="rId7"/>
              </a:rPr>
              <a:t>https://data.gov.tw/</a:t>
            </a:r>
          </a:p>
        </p:txBody>
      </p:sp>
      <p:sp>
        <p:nvSpPr>
          <p:cNvPr id="276" name="Shape 27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729450" y="601425"/>
            <a:ext cx="7688700" cy="535200"/>
          </a:xfrm>
          <a:prstGeom prst="rect">
            <a:avLst/>
          </a:prstGeom>
        </p:spPr>
        <p:txBody>
          <a:bodyPr anchorCtr="0" anchor="t" bIns="91425" lIns="91425" rIns="91425" wrap="square" tIns="91425">
            <a:noAutofit/>
          </a:bodyPr>
          <a:lstStyle/>
          <a:p>
            <a:pPr lvl="0">
              <a:spcBef>
                <a:spcPts val="0"/>
              </a:spcBef>
              <a:buNone/>
            </a:pPr>
            <a:r>
              <a:rPr lang="zh-TW"/>
              <a:t>起源</a:t>
            </a:r>
          </a:p>
        </p:txBody>
      </p:sp>
      <p:sp>
        <p:nvSpPr>
          <p:cNvPr id="101" name="Shape 101"/>
          <p:cNvSpPr txBox="1"/>
          <p:nvPr>
            <p:ph idx="1" type="body"/>
          </p:nvPr>
        </p:nvSpPr>
        <p:spPr>
          <a:xfrm>
            <a:off x="773275" y="1494400"/>
            <a:ext cx="7688700" cy="2261100"/>
          </a:xfrm>
          <a:prstGeom prst="rect">
            <a:avLst/>
          </a:prstGeom>
        </p:spPr>
        <p:txBody>
          <a:bodyPr anchorCtr="0" anchor="t" bIns="91425" lIns="91425" rIns="91425" wrap="square" tIns="91425">
            <a:noAutofit/>
          </a:bodyPr>
          <a:lstStyle/>
          <a:p>
            <a:pPr lvl="0">
              <a:spcBef>
                <a:spcPts val="0"/>
              </a:spcBef>
              <a:buNone/>
            </a:pPr>
            <a:r>
              <a:rPr lang="zh-TW" sz="2600">
                <a:solidFill>
                  <a:srgbClr val="1A1A1A"/>
                </a:solidFill>
                <a:latin typeface="Raleway"/>
                <a:ea typeface="Raleway"/>
                <a:cs typeface="Raleway"/>
                <a:sym typeface="Raleway"/>
              </a:rPr>
              <a:t>在尋找專題主題時，曾參加了工作坊，屆時是以在台北市曾舉辦過的活動進行分析，進而回報觀光局台北市缺少的活動或活動的趨向。之後我們發想是否也能做到對台北市環境進行改善對居民的居住品質上升。</a:t>
            </a:r>
          </a:p>
        </p:txBody>
      </p:sp>
      <p:sp>
        <p:nvSpPr>
          <p:cNvPr id="102" name="Shape 10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758675" y="588025"/>
            <a:ext cx="7688700" cy="535200"/>
          </a:xfrm>
          <a:prstGeom prst="rect">
            <a:avLst/>
          </a:prstGeom>
        </p:spPr>
        <p:txBody>
          <a:bodyPr anchorCtr="0" anchor="t" bIns="91425" lIns="91425" rIns="91425" wrap="square" tIns="91425">
            <a:noAutofit/>
          </a:bodyPr>
          <a:lstStyle/>
          <a:p>
            <a:pPr lvl="0" rtl="0">
              <a:spcBef>
                <a:spcPts val="0"/>
              </a:spcBef>
              <a:buNone/>
            </a:pPr>
            <a:r>
              <a:rPr lang="zh-TW"/>
              <a:t>台北市戶外停車格</a:t>
            </a:r>
          </a:p>
        </p:txBody>
      </p:sp>
      <p:sp>
        <p:nvSpPr>
          <p:cNvPr id="108" name="Shape 108"/>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09" name="Shape 10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111.JPG" id="110" name="Shape 110"/>
          <p:cNvPicPr preferRelativeResize="0"/>
          <p:nvPr/>
        </p:nvPicPr>
        <p:blipFill>
          <a:blip r:embed="rId3">
            <a:alphaModFix/>
          </a:blip>
          <a:stretch>
            <a:fillRect/>
          </a:stretch>
        </p:blipFill>
        <p:spPr>
          <a:xfrm>
            <a:off x="135400" y="1285876"/>
            <a:ext cx="8873201" cy="385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729450" y="588025"/>
            <a:ext cx="7688700" cy="535200"/>
          </a:xfrm>
          <a:prstGeom prst="rect">
            <a:avLst/>
          </a:prstGeom>
        </p:spPr>
        <p:txBody>
          <a:bodyPr anchorCtr="0" anchor="t" bIns="91425" lIns="91425" rIns="91425" wrap="square" tIns="91425">
            <a:noAutofit/>
          </a:bodyPr>
          <a:lstStyle/>
          <a:p>
            <a:pPr lvl="0">
              <a:spcBef>
                <a:spcPts val="0"/>
              </a:spcBef>
              <a:buNone/>
            </a:pPr>
            <a:r>
              <a:rPr lang="zh-TW"/>
              <a:t>台北市停車格使用情形</a:t>
            </a:r>
          </a:p>
        </p:txBody>
      </p:sp>
      <p:sp>
        <p:nvSpPr>
          <p:cNvPr id="116" name="Shape 11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7" name="Shape 11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擷取.JPG" id="118" name="Shape 118"/>
          <p:cNvPicPr preferRelativeResize="0"/>
          <p:nvPr/>
        </p:nvPicPr>
        <p:blipFill>
          <a:blip r:embed="rId3">
            <a:alphaModFix/>
          </a:blip>
          <a:stretch>
            <a:fillRect/>
          </a:stretch>
        </p:blipFill>
        <p:spPr>
          <a:xfrm>
            <a:off x="1976076" y="1123225"/>
            <a:ext cx="5191850" cy="394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698425" y="507675"/>
            <a:ext cx="7688700" cy="535200"/>
          </a:xfrm>
          <a:prstGeom prst="rect">
            <a:avLst/>
          </a:prstGeom>
        </p:spPr>
        <p:txBody>
          <a:bodyPr anchorCtr="0" anchor="t" bIns="91425" lIns="91425" rIns="91425" wrap="square" tIns="91425">
            <a:noAutofit/>
          </a:bodyPr>
          <a:lstStyle/>
          <a:p>
            <a:pPr lvl="0">
              <a:spcBef>
                <a:spcPts val="0"/>
              </a:spcBef>
              <a:buNone/>
            </a:pPr>
            <a:r>
              <a:rPr lang="zh-TW"/>
              <a:t>台北市土地使用情形&lt;住宅&gt;</a:t>
            </a:r>
          </a:p>
        </p:txBody>
      </p:sp>
      <p:sp>
        <p:nvSpPr>
          <p:cNvPr id="124" name="Shape 124"/>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5" name="Shape 12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123.JPG" id="126" name="Shape 126"/>
          <p:cNvPicPr preferRelativeResize="0"/>
          <p:nvPr/>
        </p:nvPicPr>
        <p:blipFill>
          <a:blip r:embed="rId3">
            <a:alphaModFix/>
          </a:blip>
          <a:stretch>
            <a:fillRect/>
          </a:stretch>
        </p:blipFill>
        <p:spPr>
          <a:xfrm>
            <a:off x="1800" y="1042875"/>
            <a:ext cx="9144000" cy="3815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cxnSp>
        <p:nvCxnSpPr>
          <p:cNvPr id="132" name="Shape 132"/>
          <p:cNvCxnSpPr/>
          <p:nvPr/>
        </p:nvCxnSpPr>
        <p:spPr>
          <a:xfrm>
            <a:off x="960400" y="2971825"/>
            <a:ext cx="7021500" cy="0"/>
          </a:xfrm>
          <a:prstGeom prst="straightConnector1">
            <a:avLst/>
          </a:prstGeom>
          <a:noFill/>
          <a:ln cap="flat" cmpd="sng" w="76200">
            <a:solidFill>
              <a:schemeClr val="dk2"/>
            </a:solidFill>
            <a:prstDash val="solid"/>
            <a:round/>
            <a:headEnd len="lg" w="lg" type="none"/>
            <a:tailEnd len="lg" w="lg" type="none"/>
          </a:ln>
        </p:spPr>
      </p:cxnSp>
      <p:cxnSp>
        <p:nvCxnSpPr>
          <p:cNvPr id="133" name="Shape 133"/>
          <p:cNvCxnSpPr/>
          <p:nvPr/>
        </p:nvCxnSpPr>
        <p:spPr>
          <a:xfrm>
            <a:off x="4572000" y="939025"/>
            <a:ext cx="6000" cy="3767100"/>
          </a:xfrm>
          <a:prstGeom prst="straightConnector1">
            <a:avLst/>
          </a:prstGeom>
          <a:noFill/>
          <a:ln cap="flat" cmpd="sng" w="76200">
            <a:solidFill>
              <a:schemeClr val="dk2"/>
            </a:solidFill>
            <a:prstDash val="solid"/>
            <a:round/>
            <a:headEnd len="lg" w="lg" type="none"/>
            <a:tailEnd len="lg" w="lg" type="none"/>
          </a:ln>
        </p:spPr>
      </p:cxnSp>
      <p:sp>
        <p:nvSpPr>
          <p:cNvPr id="134" name="Shape 134"/>
          <p:cNvSpPr txBox="1"/>
          <p:nvPr/>
        </p:nvSpPr>
        <p:spPr>
          <a:xfrm>
            <a:off x="8081800" y="2779775"/>
            <a:ext cx="1003200" cy="469500"/>
          </a:xfrm>
          <a:prstGeom prst="rect">
            <a:avLst/>
          </a:prstGeom>
          <a:noFill/>
          <a:ln>
            <a:noFill/>
          </a:ln>
        </p:spPr>
        <p:txBody>
          <a:bodyPr anchorCtr="0" anchor="t" bIns="91425" lIns="91425" rIns="91425" wrap="square" tIns="91425">
            <a:noAutofit/>
          </a:bodyPr>
          <a:lstStyle/>
          <a:p>
            <a:pPr lvl="0">
              <a:spcBef>
                <a:spcPts val="0"/>
              </a:spcBef>
              <a:buNone/>
            </a:pPr>
            <a:r>
              <a:rPr lang="zh-TW"/>
              <a:t>停車位多</a:t>
            </a:r>
          </a:p>
        </p:txBody>
      </p:sp>
      <p:sp>
        <p:nvSpPr>
          <p:cNvPr id="135" name="Shape 135"/>
          <p:cNvSpPr txBox="1"/>
          <p:nvPr/>
        </p:nvSpPr>
        <p:spPr>
          <a:xfrm>
            <a:off x="63400" y="2779775"/>
            <a:ext cx="897000" cy="293400"/>
          </a:xfrm>
          <a:prstGeom prst="rect">
            <a:avLst/>
          </a:prstGeom>
          <a:noFill/>
          <a:ln>
            <a:noFill/>
          </a:ln>
        </p:spPr>
        <p:txBody>
          <a:bodyPr anchorCtr="0" anchor="t" bIns="91425" lIns="91425" rIns="91425" wrap="square" tIns="91425">
            <a:noAutofit/>
          </a:bodyPr>
          <a:lstStyle/>
          <a:p>
            <a:pPr lvl="0" rtl="0">
              <a:spcBef>
                <a:spcPts val="0"/>
              </a:spcBef>
              <a:buNone/>
            </a:pPr>
            <a:r>
              <a:rPr lang="zh-TW"/>
              <a:t>停車位少</a:t>
            </a:r>
          </a:p>
        </p:txBody>
      </p:sp>
      <p:sp>
        <p:nvSpPr>
          <p:cNvPr id="136" name="Shape 136"/>
          <p:cNvSpPr txBox="1"/>
          <p:nvPr/>
        </p:nvSpPr>
        <p:spPr>
          <a:xfrm>
            <a:off x="4003350" y="595175"/>
            <a:ext cx="1137300" cy="293400"/>
          </a:xfrm>
          <a:prstGeom prst="rect">
            <a:avLst/>
          </a:prstGeom>
          <a:noFill/>
          <a:ln>
            <a:noFill/>
          </a:ln>
        </p:spPr>
        <p:txBody>
          <a:bodyPr anchorCtr="0" anchor="t" bIns="91425" lIns="91425" rIns="91425" wrap="square" tIns="91425">
            <a:noAutofit/>
          </a:bodyPr>
          <a:lstStyle/>
          <a:p>
            <a:pPr lvl="0" rtl="0">
              <a:spcBef>
                <a:spcPts val="0"/>
              </a:spcBef>
              <a:buNone/>
            </a:pPr>
            <a:r>
              <a:rPr lang="zh-TW"/>
              <a:t>使用率高</a:t>
            </a:r>
          </a:p>
        </p:txBody>
      </p:sp>
      <p:sp>
        <p:nvSpPr>
          <p:cNvPr id="137" name="Shape 137"/>
          <p:cNvSpPr txBox="1"/>
          <p:nvPr/>
        </p:nvSpPr>
        <p:spPr>
          <a:xfrm>
            <a:off x="4006350" y="4756575"/>
            <a:ext cx="1137300" cy="293400"/>
          </a:xfrm>
          <a:prstGeom prst="rect">
            <a:avLst/>
          </a:prstGeom>
          <a:noFill/>
          <a:ln>
            <a:noFill/>
          </a:ln>
        </p:spPr>
        <p:txBody>
          <a:bodyPr anchorCtr="0" anchor="t" bIns="91425" lIns="91425" rIns="91425" wrap="square" tIns="91425">
            <a:noAutofit/>
          </a:bodyPr>
          <a:lstStyle/>
          <a:p>
            <a:pPr lvl="0" rtl="0">
              <a:spcBef>
                <a:spcPts val="0"/>
              </a:spcBef>
              <a:buNone/>
            </a:pPr>
            <a:r>
              <a:rPr lang="zh-TW"/>
              <a:t>使用率低</a:t>
            </a:r>
          </a:p>
        </p:txBody>
      </p:sp>
      <p:sp>
        <p:nvSpPr>
          <p:cNvPr id="138" name="Shape 138"/>
          <p:cNvSpPr/>
          <p:nvPr/>
        </p:nvSpPr>
        <p:spPr>
          <a:xfrm>
            <a:off x="5559700" y="3126650"/>
            <a:ext cx="1707300" cy="1461900"/>
          </a:xfrm>
          <a:prstGeom prst="star5">
            <a:avLst>
              <a:gd fmla="val 19098" name="adj"/>
              <a:gd fmla="val 105146" name="hf"/>
              <a:gd fmla="val 110557" name="vf"/>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9" name="Shape 139"/>
          <p:cNvSpPr/>
          <p:nvPr/>
        </p:nvSpPr>
        <p:spPr>
          <a:xfrm>
            <a:off x="1827775" y="1144800"/>
            <a:ext cx="1707300" cy="1461900"/>
          </a:xfrm>
          <a:prstGeom prst="star5">
            <a:avLst>
              <a:gd fmla="val 19098" name="adj"/>
              <a:gd fmla="val 105146" name="hf"/>
              <a:gd fmla="val 110557" name="vf"/>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0" name="Shape 140"/>
          <p:cNvSpPr/>
          <p:nvPr/>
        </p:nvSpPr>
        <p:spPr>
          <a:xfrm>
            <a:off x="7171000" y="939025"/>
            <a:ext cx="810900" cy="711900"/>
          </a:xfrm>
          <a:prstGeom prst="star5">
            <a:avLst>
              <a:gd fmla="val 19098" name="adj"/>
              <a:gd fmla="val 105146" name="hf"/>
              <a:gd fmla="val 110557" name="vf"/>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1" name="Shape 141"/>
          <p:cNvSpPr/>
          <p:nvPr/>
        </p:nvSpPr>
        <p:spPr>
          <a:xfrm>
            <a:off x="960400" y="3994225"/>
            <a:ext cx="810900" cy="711900"/>
          </a:xfrm>
          <a:prstGeom prst="star5">
            <a:avLst>
              <a:gd fmla="val 19098" name="adj"/>
              <a:gd fmla="val 105146" name="hf"/>
              <a:gd fmla="val 110557" name="vf"/>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2" name="Shape 142"/>
          <p:cNvSpPr txBox="1"/>
          <p:nvPr>
            <p:ph type="title"/>
          </p:nvPr>
        </p:nvSpPr>
        <p:spPr>
          <a:xfrm>
            <a:off x="730650" y="651875"/>
            <a:ext cx="7688700" cy="535200"/>
          </a:xfrm>
          <a:prstGeom prst="rect">
            <a:avLst/>
          </a:prstGeom>
        </p:spPr>
        <p:txBody>
          <a:bodyPr anchorCtr="0" anchor="t" bIns="91425" lIns="91425" rIns="91425" wrap="square" tIns="91425">
            <a:noAutofit/>
          </a:bodyPr>
          <a:lstStyle/>
          <a:p>
            <a:pPr lvl="0" rtl="0">
              <a:spcBef>
                <a:spcPts val="0"/>
              </a:spcBef>
              <a:buNone/>
            </a:pPr>
            <a:r>
              <a:rPr lang="zh-TW"/>
              <a:t>概念圖</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727650" y="615075"/>
            <a:ext cx="7688700" cy="535200"/>
          </a:xfrm>
          <a:prstGeom prst="rect">
            <a:avLst/>
          </a:prstGeom>
        </p:spPr>
        <p:txBody>
          <a:bodyPr anchorCtr="0" anchor="t" bIns="91425" lIns="91425" rIns="91425" wrap="square" tIns="91425">
            <a:noAutofit/>
          </a:bodyPr>
          <a:lstStyle/>
          <a:p>
            <a:pPr lvl="0">
              <a:spcBef>
                <a:spcPts val="0"/>
              </a:spcBef>
              <a:buNone/>
            </a:pPr>
            <a:r>
              <a:rPr lang="zh-TW"/>
              <a:t>主要目的</a:t>
            </a:r>
          </a:p>
        </p:txBody>
      </p:sp>
      <p:sp>
        <p:nvSpPr>
          <p:cNvPr id="148" name="Shape 148"/>
          <p:cNvSpPr txBox="1"/>
          <p:nvPr>
            <p:ph idx="1" type="body"/>
          </p:nvPr>
        </p:nvSpPr>
        <p:spPr>
          <a:xfrm>
            <a:off x="728550" y="1450075"/>
            <a:ext cx="7688700" cy="1117800"/>
          </a:xfrm>
          <a:prstGeom prst="rect">
            <a:avLst/>
          </a:prstGeom>
        </p:spPr>
        <p:txBody>
          <a:bodyPr anchorCtr="0" anchor="t" bIns="91425" lIns="91425" rIns="91425" wrap="square" tIns="91425">
            <a:noAutofit/>
          </a:bodyPr>
          <a:lstStyle/>
          <a:p>
            <a:pPr indent="-393700" lvl="0" marL="457200" rtl="0">
              <a:spcBef>
                <a:spcPts val="0"/>
              </a:spcBef>
              <a:spcAft>
                <a:spcPts val="0"/>
              </a:spcAft>
              <a:buSzPct val="100000"/>
              <a:buAutoNum type="arabicPeriod"/>
            </a:pPr>
            <a:r>
              <a:rPr lang="zh-TW" sz="2600"/>
              <a:t>增設: 使用率高&amp;停車位少</a:t>
            </a:r>
          </a:p>
          <a:p>
            <a:pPr indent="-393700" lvl="0" marL="457200" rtl="0">
              <a:spcBef>
                <a:spcPts val="0"/>
              </a:spcBef>
              <a:spcAft>
                <a:spcPts val="0"/>
              </a:spcAft>
              <a:buSzPct val="100000"/>
              <a:buAutoNum type="arabicPeriod"/>
            </a:pPr>
            <a:r>
              <a:rPr lang="zh-TW" sz="2600"/>
              <a:t>減少: 使用率低&amp;停車位多</a:t>
            </a:r>
          </a:p>
        </p:txBody>
      </p:sp>
      <p:sp>
        <p:nvSpPr>
          <p:cNvPr id="149" name="Shape 149"/>
          <p:cNvSpPr txBox="1"/>
          <p:nvPr>
            <p:ph idx="12" type="sldNum"/>
          </p:nvPr>
        </p:nvSpPr>
        <p:spPr>
          <a:xfrm>
            <a:off x="8538102" y="465382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sp>
        <p:nvSpPr>
          <p:cNvPr id="150" name="Shape 150"/>
          <p:cNvSpPr txBox="1"/>
          <p:nvPr>
            <p:ph type="title"/>
          </p:nvPr>
        </p:nvSpPr>
        <p:spPr>
          <a:xfrm>
            <a:off x="726750" y="2567975"/>
            <a:ext cx="7688700" cy="535200"/>
          </a:xfrm>
          <a:prstGeom prst="rect">
            <a:avLst/>
          </a:prstGeom>
        </p:spPr>
        <p:txBody>
          <a:bodyPr anchorCtr="0" anchor="t" bIns="91425" lIns="91425" rIns="91425" wrap="square" tIns="91425">
            <a:noAutofit/>
          </a:bodyPr>
          <a:lstStyle/>
          <a:p>
            <a:pPr lvl="0" rtl="0">
              <a:spcBef>
                <a:spcPts val="0"/>
              </a:spcBef>
              <a:buNone/>
            </a:pPr>
            <a:r>
              <a:rPr lang="zh-TW"/>
              <a:t>次要</a:t>
            </a:r>
            <a:r>
              <a:rPr lang="zh-TW"/>
              <a:t>目的</a:t>
            </a:r>
          </a:p>
        </p:txBody>
      </p:sp>
      <p:sp>
        <p:nvSpPr>
          <p:cNvPr id="151" name="Shape 151"/>
          <p:cNvSpPr txBox="1"/>
          <p:nvPr>
            <p:ph idx="1" type="body"/>
          </p:nvPr>
        </p:nvSpPr>
        <p:spPr>
          <a:xfrm>
            <a:off x="728550" y="3235175"/>
            <a:ext cx="7688700" cy="1117800"/>
          </a:xfrm>
          <a:prstGeom prst="rect">
            <a:avLst/>
          </a:prstGeom>
        </p:spPr>
        <p:txBody>
          <a:bodyPr anchorCtr="0" anchor="t" bIns="91425" lIns="91425" rIns="91425" wrap="square" tIns="91425">
            <a:noAutofit/>
          </a:bodyPr>
          <a:lstStyle/>
          <a:p>
            <a:pPr indent="-393700" lvl="0" marL="457200" rtl="0">
              <a:spcBef>
                <a:spcPts val="0"/>
              </a:spcBef>
              <a:spcAft>
                <a:spcPts val="0"/>
              </a:spcAft>
              <a:buSzPct val="100000"/>
              <a:buAutoNum type="arabicPeriod"/>
            </a:pPr>
            <a:r>
              <a:rPr lang="zh-TW" sz="2600"/>
              <a:t>增設: 使用率高&amp;停車位多</a:t>
            </a:r>
          </a:p>
          <a:p>
            <a:pPr indent="-393700" lvl="0" marL="457200" rtl="0">
              <a:spcBef>
                <a:spcPts val="0"/>
              </a:spcBef>
              <a:spcAft>
                <a:spcPts val="0"/>
              </a:spcAft>
              <a:buSzPct val="100000"/>
              <a:buAutoNum type="arabicPeriod"/>
            </a:pPr>
            <a:r>
              <a:rPr lang="zh-TW" sz="2600"/>
              <a:t>減少: 使用率低&amp;停車位少</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729450" y="567275"/>
            <a:ext cx="7688700" cy="535200"/>
          </a:xfrm>
          <a:prstGeom prst="rect">
            <a:avLst/>
          </a:prstGeom>
        </p:spPr>
        <p:txBody>
          <a:bodyPr anchorCtr="0" anchor="t" bIns="91425" lIns="91425" rIns="91425" wrap="square" tIns="91425">
            <a:noAutofit/>
          </a:bodyPr>
          <a:lstStyle/>
          <a:p>
            <a:pPr lvl="0">
              <a:spcBef>
                <a:spcPts val="0"/>
              </a:spcBef>
              <a:buNone/>
            </a:pPr>
            <a:r>
              <a:rPr lang="zh-TW"/>
              <a:t>架構</a:t>
            </a:r>
          </a:p>
        </p:txBody>
      </p:sp>
      <p:sp>
        <p:nvSpPr>
          <p:cNvPr id="157" name="Shape 15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8" name="Shape 1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zh-TW"/>
              <a:t>‹#›</a:t>
            </a:fld>
          </a:p>
        </p:txBody>
      </p:sp>
      <p:pic>
        <p:nvPicPr>
          <p:cNvPr descr="Untitled Diagram (1).jpg" id="159" name="Shape 159"/>
          <p:cNvPicPr preferRelativeResize="0"/>
          <p:nvPr/>
        </p:nvPicPr>
        <p:blipFill>
          <a:blip r:embed="rId3">
            <a:alphaModFix/>
          </a:blip>
          <a:stretch>
            <a:fillRect/>
          </a:stretch>
        </p:blipFill>
        <p:spPr>
          <a:xfrm>
            <a:off x="58650" y="1439950"/>
            <a:ext cx="9122297" cy="30988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